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Open Sans SemiBold"/>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OpenSansSemiBold-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OpenSansSemiBold-italic.fntdata"/><Relationship Id="rId12" Type="http://schemas.openxmlformats.org/officeDocument/2006/relationships/slide" Target="slides/slide7.xml"/><Relationship Id="rId56" Type="http://schemas.openxmlformats.org/officeDocument/2006/relationships/font" Target="fonts/OpenSansSemiBold-bold.fntdata"/><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OpenSansSemiBol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cZm6XrtDGE0r5_Nzbs8XLeE_TeCJTOepILO9PBqlqc0/edit#slide=id.g24f2211f169_0_27"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sluM20g6rk" TargetMode="External"/><Relationship Id="rId3" Type="http://schemas.openxmlformats.org/officeDocument/2006/relationships/hyperlink" Target="https://youtu.be/asluM20g6rk"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etnamisawesome.com/articles/vietnamese-new-year/" TargetMode="External"/><Relationship Id="rId3" Type="http://schemas.openxmlformats.org/officeDocument/2006/relationships/hyperlink" Target="https://www.instagram.com/p/CZXzwWyJ_lk/?hl=en" TargetMode="External"/><Relationship Id="rId4" Type="http://schemas.openxmlformats.org/officeDocument/2006/relationships/hyperlink" Target="https://whatsstewin.blogspot.com/2018/02/seoul-experiences-korean-lunar-new-year_16.html" TargetMode="External"/><Relationship Id="rId5" Type="http://schemas.openxmlformats.org/officeDocument/2006/relationships/hyperlink" Target="https://www.instagram.com/p/CZX0R4kpFQP/?hl=en" TargetMode="External"/><Relationship Id="rId6" Type="http://schemas.openxmlformats.org/officeDocument/2006/relationships/hyperlink" Target="https://www.instagram.com/p/CZaFv3vpnm_/?hl=e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rocession_of_the_Dragon.jpg" TargetMode="External"/><Relationship Id="rId3" Type="http://schemas.openxmlformats.org/officeDocument/2006/relationships/hyperlink" Target="https://commons.wikimedia.org/wiki/File:Procession_of_the_Dragon.jpg" TargetMode="External"/><Relationship Id="rId4" Type="http://schemas.openxmlformats.org/officeDocument/2006/relationships/hyperlink" Target="https://commons.wikimedia.org/wiki/File:Chinamen_Celebrating_Their_New-Year%27s_Day_in_San_Francisco_(Harper%27s_1871-03-25).jpg" TargetMode="External"/><Relationship Id="rId5" Type="http://schemas.openxmlformats.org/officeDocument/2006/relationships/hyperlink" Target="https://commons.wikimedia.org/wiki/File:Chinamen_Celebrating_Their_New-Year%27s_Day_in_San_Francisco_(Harper%27s_1871-03-25).jp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UfNJ44vhD0" TargetMode="External"/><Relationship Id="rId3" Type="http://schemas.openxmlformats.org/officeDocument/2006/relationships/hyperlink" Target="https://youtu.be/rUfNJ44vhD0" TargetMode="External"/><Relationship Id="rId4" Type="http://schemas.openxmlformats.org/officeDocument/2006/relationships/hyperlink" Target="https://youtu.be/rUfNJ44vhD0"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eepingbearpress.com/shop/show/52305" TargetMode="External"/><Relationship Id="rId3" Type="http://schemas.openxmlformats.org/officeDocument/2006/relationships/hyperlink" Target="https://sleepingbearpress.com/shop/show/52305"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eepingbearpress.com/shop/show/52305" TargetMode="External"/><Relationship Id="rId3" Type="http://schemas.openxmlformats.org/officeDocument/2006/relationships/hyperlink" Target="https://sleepingbearpress.com/shop/show/52305"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6a0010cc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6a0010cc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Extension Activities: </a:t>
            </a:r>
            <a:r>
              <a:rPr lang="en" u="sng">
                <a:solidFill>
                  <a:schemeClr val="hlink"/>
                </a:solidFill>
                <a:hlinkClick r:id="rId2"/>
              </a:rPr>
              <a:t>TAP Kindergarten Extension Activities: Lunar New Year</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4a12b3386a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4a12b3386a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4a12b3386a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4a12b3386a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4a12b3386a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4a12b3386a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4a12b3386a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4a12b3386a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a12b3386a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4a12b3386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Some schools celebrate Lunar New Year to share the celebration with everyone at school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d0713daf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d0713daf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a12b338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a12b338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4a12b3386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4a12b3386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4a12b3386a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4a12b3386a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4a12b3386a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4a12b3386a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46a0010cc1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46a0010cc1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4a12b3386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4a12b3386a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4a12b3386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4a12b3386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4a12b3386a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4a12b3386a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4a12b3386a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4a12b3386a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4a12b3386a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4a12b3386a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4a12b3386a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4a12b3386a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46a0010cc1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46a0010cc1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time: 15 minutes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46a0010cc1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46a0010cc1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Suggested time: 15 minutes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46a0010cc1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46a0010cc1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Suggested time: 15 minutes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46a0010cc1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146a0010cc1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Suggested time: 15 minutes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46a0010cc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46a0010cc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46a0010cc1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146a0010cc1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Suggested time: 15 minutes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680e4293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680e4293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time: 20 minutes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680e42935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680e42935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ACTIVITY 1: </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Have students draw a picture of their favorite holiday and have them finish this sentence frame: “My favorite holiday is _____. I love it because _____.”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Holiday images from left to right: Kwanzaa (Pexels), Lunar New Year (Getty Images), Hanukkah (Chabad.org), Eid al-Fitr (India Today), Christmas (Getty Images), Halloween (NBC Chicago) </a:t>
            </a:r>
            <a:endParaRPr>
              <a:solidFill>
                <a:schemeClr val="dk1"/>
              </a:solidFill>
            </a:endParaRPr>
          </a:p>
          <a:p>
            <a:pPr indent="0" lvl="0" marL="0" rtl="0" algn="l">
              <a:lnSpc>
                <a:spcPct val="120000"/>
              </a:lnSpc>
              <a:spcBef>
                <a:spcPts val="1200"/>
              </a:spcBef>
              <a:spcAft>
                <a:spcPts val="0"/>
              </a:spcAft>
              <a:buClr>
                <a:schemeClr val="dk1"/>
              </a:buClr>
              <a:buSzPts val="1100"/>
              <a:buFont typeface="Arial"/>
              <a:buNone/>
            </a:pPr>
            <a:r>
              <a:t/>
            </a:r>
            <a:endParaRPr>
              <a:solidFill>
                <a:schemeClr val="dk1"/>
              </a:solidFill>
            </a:endParaRPr>
          </a:p>
          <a:p>
            <a:pPr indent="-165100" lvl="0" marL="342900" rtl="0" algn="l">
              <a:lnSpc>
                <a:spcPct val="120000"/>
              </a:lnSpc>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680e42935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680e42935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1: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Tell students that celebrating the New Year is a popular tradition. Ask students, “How does your family celebrate the New Year?” Give students time to share out loud. Record their comments on chart paper.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680e42935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680e42935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1: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Ask students, “Have you heard about the Lunar New Year or Chinese New Year?” Have students share out loud what they know about it.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680e42935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680e42935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1: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Video: “Bet You Didn’t Know: Chinese New Year”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Link: </a:t>
            </a:r>
            <a:r>
              <a:rPr lang="en" u="sng">
                <a:solidFill>
                  <a:schemeClr val="hlink"/>
                </a:solidFill>
                <a:hlinkClick r:id="rId2"/>
              </a:rPr>
              <a:t>https://www.youtube.com/watch?v=asluM20g6rk</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Show students the video entitled, “</a:t>
            </a:r>
            <a:r>
              <a:rPr lang="en" u="sng">
                <a:solidFill>
                  <a:srgbClr val="1155CC"/>
                </a:solidFill>
                <a:hlinkClick r:id="rId3">
                  <a:extLst>
                    <a:ext uri="{A12FA001-AC4F-418D-AE19-62706E023703}">
                      <ahyp:hlinkClr val="tx"/>
                    </a:ext>
                  </a:extLst>
                </a:hlinkClick>
              </a:rPr>
              <a:t>Bet You Didn’t Know: Chinese New Year</a:t>
            </a:r>
            <a:r>
              <a:rPr lang="en">
                <a:solidFill>
                  <a:schemeClr val="dk1"/>
                </a:solidFill>
              </a:rPr>
              <a:t>.” Have students summarize what they learned from the video.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680e42935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680e42935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680e42935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680e42935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1: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Tell students that Chinese New Year is specific to how the Chinese celebrate Lunar New Year. Explain that the Lunar New Year is celebrated by several countries in Asia and that each country has similar and different traditions.</a:t>
            </a:r>
            <a:endParaRPr>
              <a:solidFill>
                <a:schemeClr val="dk1"/>
              </a:solidFill>
            </a:endParaRPr>
          </a:p>
          <a:p>
            <a:pPr indent="0" lvl="0" marL="0" rtl="0" algn="l">
              <a:spcBef>
                <a:spcPts val="1200"/>
              </a:spcBef>
              <a:spcAft>
                <a:spcPts val="0"/>
              </a:spcAft>
              <a:buNone/>
            </a:pPr>
            <a:r>
              <a:rPr lang="en">
                <a:solidFill>
                  <a:schemeClr val="dk1"/>
                </a:solidFill>
              </a:rPr>
              <a:t>Tell students that Asian Americans have been celebrating Lunar New Year since the first Chinese immigrants settled in the United States in the 1850s.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Tet (Vietnamese New Year): celebration of the arrival of spring </a:t>
            </a:r>
            <a:r>
              <a:rPr lang="en" u="sng">
                <a:solidFill>
                  <a:schemeClr val="hlink"/>
                </a:solidFill>
                <a:hlinkClick r:id="rId2"/>
              </a:rPr>
              <a:t>https://vietnamisawesome.com/articles/vietnamese-new-year/</a:t>
            </a:r>
            <a:endParaRPr>
              <a:solidFill>
                <a:schemeClr val="dk1"/>
              </a:solidFill>
            </a:endParaRPr>
          </a:p>
          <a:p>
            <a:pPr indent="0" lvl="0" marL="0" rtl="0" algn="l">
              <a:spcBef>
                <a:spcPts val="0"/>
              </a:spcBef>
              <a:spcAft>
                <a:spcPts val="0"/>
              </a:spcAft>
              <a:buNone/>
            </a:pPr>
            <a:r>
              <a:rPr lang="en">
                <a:solidFill>
                  <a:schemeClr val="dk1"/>
                </a:solidFill>
              </a:rPr>
              <a:t>TAP IG post: </a:t>
            </a:r>
            <a:r>
              <a:rPr lang="en" u="sng">
                <a:solidFill>
                  <a:schemeClr val="hlink"/>
                </a:solidFill>
                <a:hlinkClick r:id="rId3"/>
              </a:rPr>
              <a:t>https://www.instagram.com/p/CZXzwWyJ_lk/?hl=en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Korean New Year </a:t>
            </a:r>
            <a:endParaRPr>
              <a:solidFill>
                <a:schemeClr val="dk1"/>
              </a:solidFill>
            </a:endParaRPr>
          </a:p>
          <a:p>
            <a:pPr indent="0" lvl="0" marL="0" rtl="0" algn="l">
              <a:spcBef>
                <a:spcPts val="0"/>
              </a:spcBef>
              <a:spcAft>
                <a:spcPts val="0"/>
              </a:spcAft>
              <a:buNone/>
            </a:pPr>
            <a:r>
              <a:rPr lang="en">
                <a:solidFill>
                  <a:schemeClr val="dk1"/>
                </a:solidFill>
              </a:rPr>
              <a:t>(</a:t>
            </a:r>
            <a:r>
              <a:rPr lang="en" u="sng">
                <a:solidFill>
                  <a:schemeClr val="hlink"/>
                </a:solidFill>
                <a:hlinkClick r:id="rId4"/>
              </a:rPr>
              <a:t>https://whatsstewin.blogspot.com/2018/02/seoul-experiences-korean-lunar-new-year_16.html</a:t>
            </a: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TAP IG post: </a:t>
            </a:r>
            <a:r>
              <a:rPr lang="en" u="sng">
                <a:solidFill>
                  <a:schemeClr val="hlink"/>
                </a:solidFill>
                <a:hlinkClick r:id="rId5"/>
              </a:rPr>
              <a:t>https://www.instagram.com/p/CZX0R4kpFQP/?hl=en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Malaysian New Year: </a:t>
            </a:r>
            <a:endParaRPr>
              <a:solidFill>
                <a:schemeClr val="dk1"/>
              </a:solidFill>
            </a:endParaRPr>
          </a:p>
          <a:p>
            <a:pPr indent="0" lvl="0" marL="0" rtl="0" algn="l">
              <a:spcBef>
                <a:spcPts val="0"/>
              </a:spcBef>
              <a:spcAft>
                <a:spcPts val="0"/>
              </a:spcAft>
              <a:buNone/>
            </a:pPr>
            <a:r>
              <a:rPr lang="en">
                <a:solidFill>
                  <a:schemeClr val="dk1"/>
                </a:solidFill>
              </a:rPr>
              <a:t>TAP IG post: </a:t>
            </a:r>
            <a:r>
              <a:rPr lang="en" u="sng">
                <a:solidFill>
                  <a:schemeClr val="hlink"/>
                </a:solidFill>
                <a:hlinkClick r:id="rId6"/>
              </a:rPr>
              <a:t>https://www.instagram.com/p/CZaFv3vpnm_/?hl=en</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680e42935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680e42935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Suggested time: 45 minutes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680e42935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680e42935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ACTIVITY 2: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dk1"/>
                </a:solidFill>
              </a:rPr>
              <a:t>Show students these two pictures: </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rPr>
              <a:t>     </a:t>
            </a:r>
            <a:r>
              <a:rPr lang="en">
                <a:solidFill>
                  <a:schemeClr val="dk1"/>
                </a:solidFill>
              </a:rPr>
              <a:t>Picture 1: “Procession of the Dragon” (1892):</a:t>
            </a:r>
            <a:r>
              <a:rPr lang="en">
                <a:solidFill>
                  <a:schemeClr val="dk1"/>
                </a:solidFill>
                <a:uFill>
                  <a:noFill/>
                </a:uFill>
                <a:hlinkClick r:id="rId2">
                  <a:extLst>
                    <a:ext uri="{A12FA001-AC4F-418D-AE19-62706E023703}">
                      <ahyp:hlinkClr val="tx"/>
                    </a:ext>
                  </a:extLst>
                </a:hlinkClick>
              </a:rPr>
              <a:t> </a:t>
            </a:r>
            <a:r>
              <a:rPr lang="en" u="sng">
                <a:solidFill>
                  <a:srgbClr val="1155CC"/>
                </a:solidFill>
                <a:hlinkClick r:id="rId3">
                  <a:extLst>
                    <a:ext uri="{A12FA001-AC4F-418D-AE19-62706E023703}">
                      <ahyp:hlinkClr val="tx"/>
                    </a:ext>
                  </a:extLst>
                </a:hlinkClick>
              </a:rPr>
              <a:t>https://commons.wikimedia.org/wiki/File:Procession_of_the_Dragon.jpg</a:t>
            </a:r>
            <a:endParaRPr u="sng">
              <a:solidFill>
                <a:srgbClr val="1155CC"/>
              </a:solidFill>
            </a:endParaRPr>
          </a:p>
          <a:p>
            <a:pPr indent="0" lvl="0" marL="45720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rPr>
              <a:t>     </a:t>
            </a:r>
            <a:r>
              <a:rPr lang="en">
                <a:solidFill>
                  <a:schemeClr val="dk1"/>
                </a:solidFill>
              </a:rPr>
              <a:t>Picture 2: “Chinamen Celebrating Their New Year’s Day in San Francisco (1870):</a:t>
            </a:r>
            <a:r>
              <a:rPr lang="en">
                <a:solidFill>
                  <a:schemeClr val="dk1"/>
                </a:solidFill>
                <a:uFill>
                  <a:noFill/>
                </a:uFill>
                <a:hlinkClick r:id="rId4">
                  <a:extLst>
                    <a:ext uri="{A12FA001-AC4F-418D-AE19-62706E023703}">
                      <ahyp:hlinkClr val="tx"/>
                    </a:ext>
                  </a:extLst>
                </a:hlinkClick>
              </a:rPr>
              <a:t> </a:t>
            </a:r>
            <a:r>
              <a:rPr lang="en" u="sng">
                <a:solidFill>
                  <a:srgbClr val="1155CC"/>
                </a:solidFill>
                <a:hlinkClick r:id="rId5">
                  <a:extLst>
                    <a:ext uri="{A12FA001-AC4F-418D-AE19-62706E023703}">
                      <ahyp:hlinkClr val="tx"/>
                    </a:ext>
                  </a:extLst>
                </a:hlinkClick>
              </a:rPr>
              <a:t>https://commons.wikimedia.org/wiki/File:Chinamen_Celebrating_Their_New-Year%27s_Day_in_San_Francisco_(Harper%27s_1871-03-25).jpg</a:t>
            </a:r>
            <a:endParaRPr u="sng">
              <a:solidFill>
                <a:srgbClr val="1155CC"/>
              </a:solidFill>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rPr>
              <a:t> Have students describe what they notice in each of the pictures.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46a0010cc1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46a0010cc1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lnSpc>
                <a:spcPct val="12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680e42935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680e42935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2</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Ask students, “How was Lunar New Year first celebrated in the United States?”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680e42935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680e42935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2</a:t>
            </a:r>
            <a:endParaRPr>
              <a:solidFill>
                <a:schemeClr val="dk1"/>
              </a:solidFill>
            </a:endParaRPr>
          </a:p>
          <a:p>
            <a:pPr indent="0" lvl="0" marL="0" rtl="0" algn="l">
              <a:lnSpc>
                <a:spcPct val="115000"/>
              </a:lnSpc>
              <a:spcBef>
                <a:spcPts val="1200"/>
              </a:spcBef>
              <a:spcAft>
                <a:spcPts val="0"/>
              </a:spcAft>
              <a:buNone/>
            </a:pPr>
            <a:r>
              <a:rPr lang="en">
                <a:solidFill>
                  <a:schemeClr val="dk1"/>
                </a:solidFill>
              </a:rPr>
              <a:t>Video: “Chinese New Year Parade 2022 Recap”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Video link: </a:t>
            </a:r>
            <a:r>
              <a:rPr lang="en" u="sng">
                <a:solidFill>
                  <a:schemeClr val="hlink"/>
                </a:solidFill>
                <a:hlinkClick r:id="rId2"/>
              </a:rPr>
              <a:t>https://www.youtube.com/watch?v=rUfNJ44vhD0</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Show students the video entitled,</a:t>
            </a:r>
            <a:r>
              <a:rPr lang="en">
                <a:solidFill>
                  <a:schemeClr val="dk1"/>
                </a:solidFill>
                <a:uFill>
                  <a:noFill/>
                </a:uFill>
                <a:hlinkClick r:id="rId3">
                  <a:extLst>
                    <a:ext uri="{A12FA001-AC4F-418D-AE19-62706E023703}">
                      <ahyp:hlinkClr val="tx"/>
                    </a:ext>
                  </a:extLst>
                </a:hlinkClick>
              </a:rPr>
              <a:t> </a:t>
            </a:r>
            <a:r>
              <a:rPr lang="en" u="sng">
                <a:solidFill>
                  <a:srgbClr val="1155CC"/>
                </a:solidFill>
                <a:hlinkClick r:id="rId4">
                  <a:extLst>
                    <a:ext uri="{A12FA001-AC4F-418D-AE19-62706E023703}">
                      <ahyp:hlinkClr val="tx"/>
                    </a:ext>
                  </a:extLst>
                </a:hlinkClick>
              </a:rPr>
              <a:t>“Chinese New Year Parade 2022 Recap”.</a:t>
            </a:r>
            <a:r>
              <a:rPr lang="en">
                <a:solidFill>
                  <a:schemeClr val="dk1"/>
                </a:solidFill>
              </a:rPr>
              <a:t> Have students describe what they noticed in the video. Ask students, “What was the same and different between the early Lunar New Year celebrations presented in the pictures and the Lunar New Year celebration in the video?”</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680e42935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680e42935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2</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Ask students, “Why do you think traditions change over time?”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680e429350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680e42935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ACTIVITY 3: APPLICATION / ENGAGEMENT / INQUIRY ACTIVITY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680e42935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680e42935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OPTION 1 of ACTIVITY 3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Read aloud</a:t>
            </a:r>
            <a:r>
              <a:rPr lang="en">
                <a:solidFill>
                  <a:schemeClr val="dk1"/>
                </a:solidFill>
                <a:uFill>
                  <a:noFill/>
                </a:uFill>
                <a:hlinkClick r:id="rId2">
                  <a:extLst>
                    <a:ext uri="{A12FA001-AC4F-418D-AE19-62706E023703}">
                      <ahyp:hlinkClr val="tx"/>
                    </a:ext>
                  </a:extLst>
                </a:hlinkClick>
              </a:rPr>
              <a:t> </a:t>
            </a:r>
            <a:r>
              <a:rPr i="1" lang="en" u="sng">
                <a:solidFill>
                  <a:srgbClr val="1155CC"/>
                </a:solidFill>
                <a:hlinkClick r:id="rId3">
                  <a:extLst>
                    <a:ext uri="{A12FA001-AC4F-418D-AE19-62706E023703}">
                      <ahyp:hlinkClr val="tx"/>
                    </a:ext>
                  </a:extLst>
                </a:hlinkClick>
              </a:rPr>
              <a:t>Popo’s Lucky Chinese New Year</a:t>
            </a:r>
            <a:r>
              <a:rPr lang="en">
                <a:solidFill>
                  <a:schemeClr val="dk1"/>
                </a:solidFill>
              </a:rPr>
              <a:t> by Virginia Loh-Hagan.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Guide students in researching how Lunar New Year is celebrated in your local community. Show videos and pictures and/or have one of the organizers speak to the students. Have students compare and contrast their local community’s celebration to San Francisco’s Lunar New Year celebration.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680e42935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680e42935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OPTION 2 of ACTIVITY 3 </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Read aloud</a:t>
            </a:r>
            <a:r>
              <a:rPr lang="en">
                <a:solidFill>
                  <a:schemeClr val="dk1"/>
                </a:solidFill>
                <a:uFill>
                  <a:noFill/>
                </a:uFill>
                <a:hlinkClick r:id="rId2">
                  <a:extLst>
                    <a:ext uri="{A12FA001-AC4F-418D-AE19-62706E023703}">
                      <ahyp:hlinkClr val="tx"/>
                    </a:ext>
                  </a:extLst>
                </a:hlinkClick>
              </a:rPr>
              <a:t> </a:t>
            </a:r>
            <a:r>
              <a:rPr i="1" lang="en" u="sng">
                <a:solidFill>
                  <a:srgbClr val="1155CC"/>
                </a:solidFill>
                <a:hlinkClick r:id="rId3">
                  <a:extLst>
                    <a:ext uri="{A12FA001-AC4F-418D-AE19-62706E023703}">
                      <ahyp:hlinkClr val="tx"/>
                    </a:ext>
                  </a:extLst>
                </a:hlinkClick>
              </a:rPr>
              <a:t>Popo’s Lucky Chinese New Year</a:t>
            </a:r>
            <a:r>
              <a:rPr lang="en">
                <a:solidFill>
                  <a:schemeClr val="dk1"/>
                </a:solidFill>
              </a:rPr>
              <a:t> by Virginia Loh-Hagan.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Have students draw a picture or create an artifact that represents a part of the first Lunar New Year celebration in San Francisco (i.e., parade, firecrackers, dragon dance, lion dance, drummers, lantern festivals, lucky foods, etc.). Have students include captions or tags for their pictures or artifacts. Organize the pictures or artifacts around the classroom. Have students do a “museum walk.” Have students discuss what they learned. </a:t>
            </a:r>
            <a:endParaRPr b="1">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680e429350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680e429350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ACTIVITY 4: ASSESSMENT / WRITING ACTIVITY </a:t>
            </a:r>
            <a:r>
              <a:rPr lang="en"/>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680e429350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680e42935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OPTION 1 </a:t>
            </a:r>
            <a:endParaRPr b="1"/>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Have students create an event flyer about the first Lunar New Year celebration in San Francisco, including when and where it took place, and what people can expect to see (parade, dragon dance, firecrackers, etc.).</a:t>
            </a:r>
            <a:endParaRPr/>
          </a:p>
          <a:p>
            <a:pPr indent="0" lvl="0" marL="0" rtl="0" algn="l">
              <a:spcBef>
                <a:spcPts val="120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680e429350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680e42935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OPTION 2 </a:t>
            </a:r>
            <a:endParaRPr/>
          </a:p>
          <a:p>
            <a:pPr indent="0" lvl="0" marL="0" rtl="0" algn="l">
              <a:lnSpc>
                <a:spcPct val="115000"/>
              </a:lnSpc>
              <a:spcBef>
                <a:spcPts val="1200"/>
              </a:spcBef>
              <a:spcAft>
                <a:spcPts val="0"/>
              </a:spcAft>
              <a:buClr>
                <a:schemeClr val="dk1"/>
              </a:buClr>
              <a:buSzPts val="1100"/>
              <a:buFont typeface="Arial"/>
              <a:buNone/>
            </a:pPr>
            <a:r>
              <a:rPr lang="en"/>
              <a:t>Have students draw and describe the differences between Lunar New Year celebrations in the United States in the past and present. </a:t>
            </a:r>
            <a:endParaRPr/>
          </a:p>
          <a:p>
            <a:pPr indent="0" lvl="0" marL="0" rtl="0" algn="l">
              <a:spcBef>
                <a:spcPts val="120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680e429350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680e429350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OPTION 3 </a:t>
            </a:r>
            <a:endParaRPr b="1"/>
          </a:p>
          <a:p>
            <a:pPr indent="0" lvl="0" marL="0" rtl="0" algn="l">
              <a:lnSpc>
                <a:spcPct val="115000"/>
              </a:lnSpc>
              <a:spcBef>
                <a:spcPts val="1200"/>
              </a:spcBef>
              <a:spcAft>
                <a:spcPts val="0"/>
              </a:spcAft>
              <a:buClr>
                <a:schemeClr val="dk1"/>
              </a:buClr>
              <a:buSzPts val="1100"/>
              <a:buFont typeface="Arial"/>
              <a:buNone/>
            </a:pPr>
            <a:r>
              <a:rPr lang="en"/>
              <a:t>Have students draw and describe their favorite part of a Lunar New Year celebration (i.e., parade, dragon dance, firecrackers, etc.). </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46a0010cc1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46a0010cc1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a12b3386a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a12b3386a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4a12b3386a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4a12b3386a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lnSpc>
                <a:spcPct val="115000"/>
              </a:lnSpc>
              <a:spcBef>
                <a:spcPts val="0"/>
              </a:spcBef>
              <a:spcAft>
                <a:spcPts val="0"/>
              </a:spcAft>
              <a:buClr>
                <a:schemeClr val="dk1"/>
              </a:buClr>
              <a:buSzPts val="1100"/>
              <a:buFont typeface="Arial"/>
              <a:buNone/>
            </a:pPr>
            <a:r>
              <a:t/>
            </a:r>
            <a:endParaRPr>
              <a:solidFill>
                <a:srgbClr val="11111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4a12b3386a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4a12b3386a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4a12b3386a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4a12b3386a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LESSON: </a:t>
            </a:r>
            <a:endParaRPr b="1"/>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spcBef>
                <a:spcPts val="0"/>
              </a:spcBef>
              <a:spcAft>
                <a:spcPts val="0"/>
              </a:spcAft>
              <a:buClr>
                <a:schemeClr val="dk1"/>
              </a:buClr>
              <a:buSzPts val="1100"/>
              <a:buFont typeface="Arial"/>
              <a:buNone/>
            </a:pPr>
            <a:r>
              <a:t/>
            </a:r>
            <a:endParaRPr>
              <a:solidFill>
                <a:srgbClr val="11111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29.png"/><Relationship Id="rId7"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2.jpg"/><Relationship Id="rId7"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31.png"/><Relationship Id="rId7" Type="http://schemas.openxmlformats.org/officeDocument/2006/relationships/image" Target="../media/image24.jp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3.png"/><Relationship Id="rId10" Type="http://schemas.openxmlformats.org/officeDocument/2006/relationships/image" Target="../media/image25.jpg"/><Relationship Id="rId9" Type="http://schemas.openxmlformats.org/officeDocument/2006/relationships/image" Target="../media/image18.jp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3.jp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1.png"/><Relationship Id="rId6" Type="http://schemas.openxmlformats.org/officeDocument/2006/relationships/image" Target="../media/image36.png"/><Relationship Id="rId7"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50.png"/><Relationship Id="rId6" Type="http://schemas.openxmlformats.org/officeDocument/2006/relationships/image" Target="../media/image34.png"/><Relationship Id="rId7"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9.png"/><Relationship Id="rId6" Type="http://schemas.openxmlformats.org/officeDocument/2006/relationships/image" Target="../media/image33.png"/><Relationship Id="rId7"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8.png"/><Relationship Id="rId6" Type="http://schemas.openxmlformats.org/officeDocument/2006/relationships/image" Target="../media/image37.png"/><Relationship Id="rId7"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1.png"/><Relationship Id="rId11" Type="http://schemas.openxmlformats.org/officeDocument/2006/relationships/image" Target="../media/image53.png"/><Relationship Id="rId10" Type="http://schemas.openxmlformats.org/officeDocument/2006/relationships/image" Target="../media/image44.jpg"/><Relationship Id="rId9" Type="http://schemas.openxmlformats.org/officeDocument/2006/relationships/image" Target="../media/image52.png"/><Relationship Id="rId5" Type="http://schemas.openxmlformats.org/officeDocument/2006/relationships/image" Target="../media/image13.png"/><Relationship Id="rId6" Type="http://schemas.openxmlformats.org/officeDocument/2006/relationships/image" Target="../media/image46.png"/><Relationship Id="rId7" Type="http://schemas.openxmlformats.org/officeDocument/2006/relationships/image" Target="../media/image42.jpg"/><Relationship Id="rId8"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drive.google.com/file/d/1ptAyd9_oOKzhnojqp2MTFjnXHOhecBFf/view" TargetMode="Externa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58.jpg"/><Relationship Id="rId7" Type="http://schemas.openxmlformats.org/officeDocument/2006/relationships/image" Target="../media/image55.png"/><Relationship Id="rId8"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57.png"/><Relationship Id="rId7"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drive.google.com/file/d/1z5CzwNSZH73CI_jd3zNqMxGfrFHd1_Df/view" TargetMode="Externa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1.png"/><Relationship Id="rId11" Type="http://schemas.openxmlformats.org/officeDocument/2006/relationships/image" Target="../media/image71.jpg"/><Relationship Id="rId10" Type="http://schemas.openxmlformats.org/officeDocument/2006/relationships/image" Target="../media/image65.jpg"/><Relationship Id="rId9" Type="http://schemas.openxmlformats.org/officeDocument/2006/relationships/image" Target="../media/image66.jpg"/><Relationship Id="rId5" Type="http://schemas.openxmlformats.org/officeDocument/2006/relationships/image" Target="../media/image13.png"/><Relationship Id="rId6" Type="http://schemas.openxmlformats.org/officeDocument/2006/relationships/image" Target="../media/image62.jpg"/><Relationship Id="rId7" Type="http://schemas.openxmlformats.org/officeDocument/2006/relationships/image" Target="../media/image60.jpg"/><Relationship Id="rId8" Type="http://schemas.openxmlformats.org/officeDocument/2006/relationships/image" Target="../media/image6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64.jpg"/><Relationship Id="rId6"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73.jpg"/><Relationship Id="rId7"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70.jp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61800" y="3163213"/>
            <a:ext cx="87252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4200">
                <a:latin typeface="Avenir"/>
                <a:ea typeface="Avenir"/>
                <a:cs typeface="Avenir"/>
                <a:sym typeface="Avenir"/>
              </a:rPr>
              <a:t>AAPI in U.S. History:</a:t>
            </a:r>
            <a:endParaRPr b="1" sz="3800">
              <a:solidFill>
                <a:srgbClr val="222222"/>
              </a:solidFill>
              <a:latin typeface="Avenir"/>
              <a:ea typeface="Avenir"/>
              <a:cs typeface="Avenir"/>
              <a:sym typeface="Avenir"/>
            </a:endParaRPr>
          </a:p>
          <a:p>
            <a:pPr indent="0" lvl="0" marL="0" rtl="0" algn="l">
              <a:spcBef>
                <a:spcPts val="1000"/>
              </a:spcBef>
              <a:spcAft>
                <a:spcPts val="0"/>
              </a:spcAft>
              <a:buSzPts val="990"/>
              <a:buNone/>
            </a:pPr>
            <a:r>
              <a:t/>
            </a:r>
            <a:endParaRPr b="1" sz="100">
              <a:solidFill>
                <a:srgbClr val="222222"/>
              </a:solidFill>
              <a:latin typeface="Avenir"/>
              <a:ea typeface="Avenir"/>
              <a:cs typeface="Avenir"/>
              <a:sym typeface="Avenir"/>
            </a:endParaRPr>
          </a:p>
          <a:p>
            <a:pPr indent="0" lvl="0" marL="0" rtl="0" algn="l">
              <a:spcBef>
                <a:spcPts val="1000"/>
              </a:spcBef>
              <a:spcAft>
                <a:spcPts val="0"/>
              </a:spcAft>
              <a:buSzPts val="990"/>
              <a:buNone/>
            </a:pPr>
            <a:r>
              <a:rPr b="1" lang="en" sz="3700">
                <a:solidFill>
                  <a:srgbClr val="222222"/>
                </a:solidFill>
                <a:latin typeface="Avenir"/>
                <a:ea typeface="Avenir"/>
                <a:cs typeface="Avenir"/>
                <a:sym typeface="Avenir"/>
              </a:rPr>
              <a:t>The First Lunar New Year Celebration </a:t>
            </a:r>
            <a:endParaRPr b="1" sz="3700">
              <a:solidFill>
                <a:srgbClr val="222222"/>
              </a:solidFill>
              <a:latin typeface="Avenir"/>
              <a:ea typeface="Avenir"/>
              <a:cs typeface="Avenir"/>
              <a:sym typeface="Avenir"/>
            </a:endParaRPr>
          </a:p>
          <a:p>
            <a:pPr indent="0" lvl="0" marL="0" rtl="0" algn="l">
              <a:spcBef>
                <a:spcPts val="0"/>
              </a:spcBef>
              <a:spcAft>
                <a:spcPts val="0"/>
              </a:spcAft>
              <a:buSzPts val="990"/>
              <a:buNone/>
            </a:pPr>
            <a:r>
              <a:rPr b="1" lang="en" sz="3700">
                <a:solidFill>
                  <a:srgbClr val="222222"/>
                </a:solidFill>
                <a:latin typeface="Avenir"/>
                <a:ea typeface="Avenir"/>
                <a:cs typeface="Avenir"/>
                <a:sym typeface="Avenir"/>
              </a:rPr>
              <a:t>in the United States</a:t>
            </a:r>
            <a:endParaRPr b="1" sz="3700">
              <a:solidFill>
                <a:srgbClr val="222222"/>
              </a:solidFill>
              <a:latin typeface="Avenir"/>
              <a:ea typeface="Avenir"/>
              <a:cs typeface="Avenir"/>
              <a:sym typeface="Avenir"/>
            </a:endParaRPr>
          </a:p>
        </p:txBody>
      </p:sp>
      <p:pic>
        <p:nvPicPr>
          <p:cNvPr id="55" name="Google Shape;55;p13"/>
          <p:cNvPicPr preferRelativeResize="0"/>
          <p:nvPr/>
        </p:nvPicPr>
        <p:blipFill rotWithShape="1">
          <a:blip r:embed="rId3">
            <a:alphaModFix/>
          </a:blip>
          <a:srcRect b="47690" l="32700" r="42280" t="46991"/>
          <a:stretch/>
        </p:blipFill>
        <p:spPr>
          <a:xfrm>
            <a:off x="361800" y="2091913"/>
            <a:ext cx="1472076" cy="308075"/>
          </a:xfrm>
          <a:prstGeom prst="rect">
            <a:avLst/>
          </a:prstGeom>
          <a:noFill/>
          <a:ln>
            <a:noFill/>
          </a:ln>
        </p:spPr>
      </p:pic>
      <p:grpSp>
        <p:nvGrpSpPr>
          <p:cNvPr id="56" name="Google Shape;56;p13"/>
          <p:cNvGrpSpPr/>
          <p:nvPr/>
        </p:nvGrpSpPr>
        <p:grpSpPr>
          <a:xfrm>
            <a:off x="7210950" y="4688137"/>
            <a:ext cx="1871625" cy="394075"/>
            <a:chOff x="7210950" y="4688137"/>
            <a:chExt cx="1871625" cy="394075"/>
          </a:xfrm>
        </p:grpSpPr>
        <p:pic>
          <p:nvPicPr>
            <p:cNvPr id="57" name="Google Shape;57;p13"/>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58" name="Google Shape;58;p13"/>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59" name="Google Shape;59;p13"/>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22"/>
          <p:cNvGrpSpPr/>
          <p:nvPr/>
        </p:nvGrpSpPr>
        <p:grpSpPr>
          <a:xfrm>
            <a:off x="7210950" y="4688137"/>
            <a:ext cx="1871625" cy="394075"/>
            <a:chOff x="7210950" y="4688137"/>
            <a:chExt cx="1871625" cy="394075"/>
          </a:xfrm>
        </p:grpSpPr>
        <p:pic>
          <p:nvPicPr>
            <p:cNvPr id="186" name="Google Shape;186;p22"/>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187" name="Google Shape;187;p22"/>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188" name="Google Shape;188;p22"/>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22"/>
          <p:cNvSpPr txBox="1"/>
          <p:nvPr/>
        </p:nvSpPr>
        <p:spPr>
          <a:xfrm>
            <a:off x="113025" y="789350"/>
            <a:ext cx="8645400" cy="800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1000"/>
              </a:spcAft>
              <a:buNone/>
            </a:pPr>
            <a:r>
              <a:rPr lang="en" sz="2000">
                <a:latin typeface="Avenir"/>
                <a:ea typeface="Avenir"/>
                <a:cs typeface="Avenir"/>
                <a:sym typeface="Avenir"/>
              </a:rPr>
              <a:t>There was lion dancing for good luck and fortune. There were </a:t>
            </a:r>
            <a:r>
              <a:rPr b="1" lang="en" sz="1900">
                <a:latin typeface="Open Sans"/>
                <a:ea typeface="Open Sans"/>
                <a:cs typeface="Open Sans"/>
                <a:sym typeface="Open Sans"/>
              </a:rPr>
              <a:t>firecrackers</a:t>
            </a:r>
            <a:r>
              <a:rPr lang="en" sz="2000">
                <a:latin typeface="Avenir"/>
                <a:ea typeface="Avenir"/>
                <a:cs typeface="Avenir"/>
                <a:sym typeface="Avenir"/>
              </a:rPr>
              <a:t> to scare away evil spirits. </a:t>
            </a:r>
            <a:endParaRPr sz="2000">
              <a:latin typeface="Avenir"/>
              <a:ea typeface="Avenir"/>
              <a:cs typeface="Avenir"/>
              <a:sym typeface="Avenir"/>
            </a:endParaRPr>
          </a:p>
        </p:txBody>
      </p:sp>
      <p:sp>
        <p:nvSpPr>
          <p:cNvPr id="190" name="Google Shape;190;p22"/>
          <p:cNvSpPr txBox="1"/>
          <p:nvPr/>
        </p:nvSpPr>
        <p:spPr>
          <a:xfrm>
            <a:off x="279825" y="4471825"/>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San Francisco Chinese New Year Parade, Feb. 1, 1987 | SF </a:t>
            </a:r>
            <a:r>
              <a:rPr lang="en" sz="700">
                <a:latin typeface="Avenir"/>
                <a:ea typeface="Avenir"/>
                <a:cs typeface="Avenir"/>
                <a:sym typeface="Avenir"/>
              </a:rPr>
              <a:t>Chronicle</a:t>
            </a:r>
            <a:r>
              <a:rPr lang="en" sz="700">
                <a:latin typeface="Avenir"/>
                <a:ea typeface="Avenir"/>
                <a:cs typeface="Avenir"/>
                <a:sym typeface="Avenir"/>
              </a:rPr>
              <a:t> </a:t>
            </a:r>
            <a:r>
              <a:rPr lang="en" sz="700">
                <a:latin typeface="Avenir"/>
                <a:ea typeface="Avenir"/>
                <a:cs typeface="Avenir"/>
                <a:sym typeface="Avenir"/>
              </a:rPr>
              <a:t>archives</a:t>
            </a:r>
            <a:endParaRPr sz="700">
              <a:latin typeface="Avenir"/>
              <a:ea typeface="Avenir"/>
              <a:cs typeface="Avenir"/>
              <a:sym typeface="Avenir"/>
            </a:endParaRPr>
          </a:p>
        </p:txBody>
      </p:sp>
      <p:grpSp>
        <p:nvGrpSpPr>
          <p:cNvPr id="191" name="Google Shape;191;p22"/>
          <p:cNvGrpSpPr/>
          <p:nvPr/>
        </p:nvGrpSpPr>
        <p:grpSpPr>
          <a:xfrm>
            <a:off x="193875" y="82900"/>
            <a:ext cx="8874000" cy="705850"/>
            <a:chOff x="117675" y="82900"/>
            <a:chExt cx="8874000" cy="705850"/>
          </a:xfrm>
        </p:grpSpPr>
        <p:sp>
          <p:nvSpPr>
            <p:cNvPr id="192" name="Google Shape;192;p22"/>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Early Lunar New Year Traditions</a:t>
              </a:r>
              <a:endParaRPr b="1" i="0" sz="3000" u="none" cap="none" strike="noStrike">
                <a:solidFill>
                  <a:srgbClr val="000000"/>
                </a:solidFill>
                <a:latin typeface="Avenir"/>
                <a:ea typeface="Avenir"/>
                <a:cs typeface="Avenir"/>
                <a:sym typeface="Avenir"/>
              </a:endParaRPr>
            </a:p>
          </p:txBody>
        </p:sp>
        <p:pic>
          <p:nvPicPr>
            <p:cNvPr id="193" name="Google Shape;193;p22"/>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pic>
        <p:nvPicPr>
          <p:cNvPr id="194" name="Google Shape;194;p22"/>
          <p:cNvPicPr preferRelativeResize="0"/>
          <p:nvPr/>
        </p:nvPicPr>
        <p:blipFill rotWithShape="1">
          <a:blip r:embed="rId6">
            <a:alphaModFix/>
          </a:blip>
          <a:srcRect b="6415" l="4926" r="3330" t="25843"/>
          <a:stretch/>
        </p:blipFill>
        <p:spPr>
          <a:xfrm>
            <a:off x="4735850" y="1623050"/>
            <a:ext cx="4022475" cy="2914725"/>
          </a:xfrm>
          <a:prstGeom prst="rect">
            <a:avLst/>
          </a:prstGeom>
          <a:noFill/>
          <a:ln>
            <a:noFill/>
          </a:ln>
        </p:spPr>
      </p:pic>
      <p:pic>
        <p:nvPicPr>
          <p:cNvPr id="195" name="Google Shape;195;p22"/>
          <p:cNvPicPr preferRelativeResize="0"/>
          <p:nvPr/>
        </p:nvPicPr>
        <p:blipFill rotWithShape="1">
          <a:blip r:embed="rId7">
            <a:alphaModFix/>
          </a:blip>
          <a:srcRect b="12490" l="2670" r="5257" t="2828"/>
          <a:stretch/>
        </p:blipFill>
        <p:spPr>
          <a:xfrm>
            <a:off x="383650" y="1623050"/>
            <a:ext cx="4165374" cy="2914724"/>
          </a:xfrm>
          <a:prstGeom prst="rect">
            <a:avLst/>
          </a:prstGeom>
          <a:noFill/>
          <a:ln>
            <a:noFill/>
          </a:ln>
        </p:spPr>
      </p:pic>
      <p:sp>
        <p:nvSpPr>
          <p:cNvPr id="196" name="Google Shape;196;p22"/>
          <p:cNvSpPr txBox="1"/>
          <p:nvPr/>
        </p:nvSpPr>
        <p:spPr>
          <a:xfrm>
            <a:off x="4487775" y="4471825"/>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Men setting off string of firecrackers for Chinese New Year in Chinatown | OpenSFHistory.org</a:t>
            </a:r>
            <a:endParaRPr sz="700">
              <a:latin typeface="Avenir"/>
              <a:ea typeface="Avenir"/>
              <a:cs typeface="Avenir"/>
              <a:sym typeface="Avenir"/>
            </a:endParaRPr>
          </a:p>
        </p:txBody>
      </p:sp>
      <p:cxnSp>
        <p:nvCxnSpPr>
          <p:cNvPr id="197" name="Google Shape;197;p22"/>
          <p:cNvCxnSpPr/>
          <p:nvPr/>
        </p:nvCxnSpPr>
        <p:spPr>
          <a:xfrm flipH="1" rot="10800000">
            <a:off x="2227588" y="1480563"/>
            <a:ext cx="1513800" cy="10500"/>
          </a:xfrm>
          <a:prstGeom prst="straightConnector1">
            <a:avLst/>
          </a:prstGeom>
          <a:noFill/>
          <a:ln cap="flat" cmpd="sng" w="19050">
            <a:solidFill>
              <a:srgbClr val="EDB50D"/>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grpSp>
        <p:nvGrpSpPr>
          <p:cNvPr id="202" name="Google Shape;202;p23"/>
          <p:cNvGrpSpPr/>
          <p:nvPr/>
        </p:nvGrpSpPr>
        <p:grpSpPr>
          <a:xfrm>
            <a:off x="7210950" y="4688137"/>
            <a:ext cx="1871625" cy="394075"/>
            <a:chOff x="7210950" y="4688137"/>
            <a:chExt cx="1871625" cy="394075"/>
          </a:xfrm>
        </p:grpSpPr>
        <p:pic>
          <p:nvPicPr>
            <p:cNvPr id="203" name="Google Shape;203;p23"/>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204" name="Google Shape;204;p23"/>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205" name="Google Shape;205;p23"/>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23"/>
          <p:cNvSpPr txBox="1"/>
          <p:nvPr/>
        </p:nvSpPr>
        <p:spPr>
          <a:xfrm>
            <a:off x="135075" y="999700"/>
            <a:ext cx="88740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1000"/>
              </a:spcAft>
              <a:buNone/>
            </a:pPr>
            <a:r>
              <a:rPr lang="en" sz="2000">
                <a:latin typeface="Avenir"/>
                <a:ea typeface="Avenir"/>
                <a:cs typeface="Avenir"/>
                <a:sym typeface="Avenir"/>
              </a:rPr>
              <a:t>Over time, more fun things were added. There was art. There were dances. </a:t>
            </a:r>
            <a:endParaRPr sz="2000">
              <a:latin typeface="Avenir"/>
              <a:ea typeface="Avenir"/>
              <a:cs typeface="Avenir"/>
              <a:sym typeface="Avenir"/>
            </a:endParaRPr>
          </a:p>
        </p:txBody>
      </p:sp>
      <p:sp>
        <p:nvSpPr>
          <p:cNvPr id="207" name="Google Shape;207;p23"/>
          <p:cNvSpPr txBox="1"/>
          <p:nvPr/>
        </p:nvSpPr>
        <p:spPr>
          <a:xfrm>
            <a:off x="53938" y="4332250"/>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“Eight Immortals” puppets for San Francisco Chinese New Year Parade (San Francisco Chronicles)</a:t>
            </a:r>
            <a:endParaRPr sz="700">
              <a:latin typeface="Avenir"/>
              <a:ea typeface="Avenir"/>
              <a:cs typeface="Avenir"/>
              <a:sym typeface="Avenir"/>
            </a:endParaRPr>
          </a:p>
        </p:txBody>
      </p:sp>
      <p:grpSp>
        <p:nvGrpSpPr>
          <p:cNvPr id="208" name="Google Shape;208;p23"/>
          <p:cNvGrpSpPr/>
          <p:nvPr/>
        </p:nvGrpSpPr>
        <p:grpSpPr>
          <a:xfrm>
            <a:off x="193875" y="82900"/>
            <a:ext cx="8874000" cy="705850"/>
            <a:chOff x="117675" y="82900"/>
            <a:chExt cx="8874000" cy="705850"/>
          </a:xfrm>
        </p:grpSpPr>
        <p:sp>
          <p:nvSpPr>
            <p:cNvPr id="209" name="Google Shape;209;p23"/>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Early Lunar New Year Traditions</a:t>
              </a:r>
              <a:endParaRPr b="1" i="0" sz="3000" u="none" cap="none" strike="noStrike">
                <a:solidFill>
                  <a:srgbClr val="000000"/>
                </a:solidFill>
                <a:latin typeface="Avenir"/>
                <a:ea typeface="Avenir"/>
                <a:cs typeface="Avenir"/>
                <a:sym typeface="Avenir"/>
              </a:endParaRPr>
            </a:p>
          </p:txBody>
        </p:sp>
        <p:pic>
          <p:nvPicPr>
            <p:cNvPr id="210" name="Google Shape;210;p23"/>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grpSp>
        <p:nvGrpSpPr>
          <p:cNvPr id="211" name="Google Shape;211;p23"/>
          <p:cNvGrpSpPr/>
          <p:nvPr/>
        </p:nvGrpSpPr>
        <p:grpSpPr>
          <a:xfrm>
            <a:off x="263575" y="1582618"/>
            <a:ext cx="8616850" cy="2825832"/>
            <a:chOff x="193875" y="1582618"/>
            <a:chExt cx="8616850" cy="2825832"/>
          </a:xfrm>
        </p:grpSpPr>
        <p:pic>
          <p:nvPicPr>
            <p:cNvPr id="212" name="Google Shape;212;p23"/>
            <p:cNvPicPr preferRelativeResize="0"/>
            <p:nvPr/>
          </p:nvPicPr>
          <p:blipFill>
            <a:blip r:embed="rId6">
              <a:alphaModFix/>
            </a:blip>
            <a:stretch>
              <a:fillRect/>
            </a:stretch>
          </p:blipFill>
          <p:spPr>
            <a:xfrm>
              <a:off x="4572000" y="1582625"/>
              <a:ext cx="4238726" cy="2825826"/>
            </a:xfrm>
            <a:prstGeom prst="rect">
              <a:avLst/>
            </a:prstGeom>
            <a:noFill/>
            <a:ln>
              <a:noFill/>
            </a:ln>
          </p:spPr>
        </p:pic>
        <p:pic>
          <p:nvPicPr>
            <p:cNvPr id="213" name="Google Shape;213;p23"/>
            <p:cNvPicPr preferRelativeResize="0"/>
            <p:nvPr/>
          </p:nvPicPr>
          <p:blipFill>
            <a:blip r:embed="rId7">
              <a:alphaModFix/>
            </a:blip>
            <a:stretch>
              <a:fillRect/>
            </a:stretch>
          </p:blipFill>
          <p:spPr>
            <a:xfrm>
              <a:off x="193875" y="1582618"/>
              <a:ext cx="4238726" cy="2825832"/>
            </a:xfrm>
            <a:prstGeom prst="rect">
              <a:avLst/>
            </a:prstGeom>
            <a:noFill/>
            <a:ln>
              <a:noFill/>
            </a:ln>
          </p:spPr>
        </p:pic>
      </p:grpSp>
      <p:sp>
        <p:nvSpPr>
          <p:cNvPr id="214" name="Google Shape;214;p23"/>
          <p:cNvSpPr txBox="1"/>
          <p:nvPr/>
        </p:nvSpPr>
        <p:spPr>
          <a:xfrm>
            <a:off x="4495788" y="4332250"/>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Chinatown’s Hip Wo School band during Chinese New Year Parade (San Francisco Chronicles) </a:t>
            </a:r>
            <a:endParaRPr sz="7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pSp>
        <p:nvGrpSpPr>
          <p:cNvPr id="219" name="Google Shape;219;p24"/>
          <p:cNvGrpSpPr/>
          <p:nvPr/>
        </p:nvGrpSpPr>
        <p:grpSpPr>
          <a:xfrm>
            <a:off x="7210950" y="4688137"/>
            <a:ext cx="1871625" cy="394075"/>
            <a:chOff x="7210950" y="4688137"/>
            <a:chExt cx="1871625" cy="394075"/>
          </a:xfrm>
        </p:grpSpPr>
        <p:pic>
          <p:nvPicPr>
            <p:cNvPr id="220" name="Google Shape;220;p24"/>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221" name="Google Shape;221;p24"/>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222" name="Google Shape;222;p24"/>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24"/>
          <p:cNvSpPr txBox="1"/>
          <p:nvPr/>
        </p:nvSpPr>
        <p:spPr>
          <a:xfrm>
            <a:off x="117675" y="4420250"/>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Fashions on Parade, San Francisco Chinese New Year | SF Gate Chronicle archives </a:t>
            </a:r>
            <a:endParaRPr sz="700">
              <a:latin typeface="Avenir"/>
              <a:ea typeface="Avenir"/>
              <a:cs typeface="Avenir"/>
              <a:sym typeface="Avenir"/>
            </a:endParaRPr>
          </a:p>
        </p:txBody>
      </p:sp>
      <p:grpSp>
        <p:nvGrpSpPr>
          <p:cNvPr id="224" name="Google Shape;224;p24"/>
          <p:cNvGrpSpPr/>
          <p:nvPr/>
        </p:nvGrpSpPr>
        <p:grpSpPr>
          <a:xfrm>
            <a:off x="193875" y="82900"/>
            <a:ext cx="8874000" cy="705850"/>
            <a:chOff x="117675" y="82900"/>
            <a:chExt cx="8874000" cy="705850"/>
          </a:xfrm>
        </p:grpSpPr>
        <p:sp>
          <p:nvSpPr>
            <p:cNvPr id="225" name="Google Shape;225;p24"/>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Early Lunar New Year Traditions</a:t>
              </a:r>
              <a:endParaRPr b="1" i="0" sz="3000" u="none" cap="none" strike="noStrike">
                <a:solidFill>
                  <a:srgbClr val="000000"/>
                </a:solidFill>
                <a:latin typeface="Avenir"/>
                <a:ea typeface="Avenir"/>
                <a:cs typeface="Avenir"/>
                <a:sym typeface="Avenir"/>
              </a:endParaRPr>
            </a:p>
          </p:txBody>
        </p:sp>
        <p:pic>
          <p:nvPicPr>
            <p:cNvPr id="226" name="Google Shape;226;p24"/>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sp>
        <p:nvSpPr>
          <p:cNvPr id="227" name="Google Shape;227;p24"/>
          <p:cNvSpPr txBox="1"/>
          <p:nvPr/>
        </p:nvSpPr>
        <p:spPr>
          <a:xfrm>
            <a:off x="596625" y="864950"/>
            <a:ext cx="3560700" cy="52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2200">
                <a:latin typeface="Avenir"/>
                <a:ea typeface="Avenir"/>
                <a:cs typeface="Avenir"/>
                <a:sym typeface="Avenir"/>
              </a:rPr>
              <a:t>There were fashion shows  </a:t>
            </a:r>
            <a:endParaRPr sz="2200">
              <a:latin typeface="Avenir"/>
              <a:ea typeface="Avenir"/>
              <a:cs typeface="Avenir"/>
              <a:sym typeface="Avenir"/>
            </a:endParaRPr>
          </a:p>
        </p:txBody>
      </p:sp>
      <p:pic>
        <p:nvPicPr>
          <p:cNvPr id="228" name="Google Shape;228;p24"/>
          <p:cNvPicPr preferRelativeResize="0"/>
          <p:nvPr/>
        </p:nvPicPr>
        <p:blipFill rotWithShape="1">
          <a:blip r:embed="rId6">
            <a:alphaModFix/>
          </a:blip>
          <a:srcRect b="5454" l="0" r="0" t="19312"/>
          <a:stretch/>
        </p:blipFill>
        <p:spPr>
          <a:xfrm>
            <a:off x="4636275" y="1382425"/>
            <a:ext cx="4259750" cy="3101850"/>
          </a:xfrm>
          <a:prstGeom prst="rect">
            <a:avLst/>
          </a:prstGeom>
          <a:noFill/>
          <a:ln>
            <a:noFill/>
          </a:ln>
        </p:spPr>
      </p:pic>
      <p:pic>
        <p:nvPicPr>
          <p:cNvPr id="229" name="Google Shape;229;p24"/>
          <p:cNvPicPr preferRelativeResize="0"/>
          <p:nvPr/>
        </p:nvPicPr>
        <p:blipFill rotWithShape="1">
          <a:blip r:embed="rId7">
            <a:alphaModFix/>
          </a:blip>
          <a:srcRect b="0" l="8476" r="4316" t="0"/>
          <a:stretch/>
        </p:blipFill>
        <p:spPr>
          <a:xfrm>
            <a:off x="201600" y="1366325"/>
            <a:ext cx="4198350" cy="3134050"/>
          </a:xfrm>
          <a:prstGeom prst="rect">
            <a:avLst/>
          </a:prstGeom>
          <a:noFill/>
          <a:ln>
            <a:noFill/>
          </a:ln>
        </p:spPr>
      </p:pic>
      <p:sp>
        <p:nvSpPr>
          <p:cNvPr id="230" name="Google Shape;230;p24"/>
          <p:cNvSpPr txBox="1"/>
          <p:nvPr/>
        </p:nvSpPr>
        <p:spPr>
          <a:xfrm>
            <a:off x="4445250" y="895550"/>
            <a:ext cx="45186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2000">
                <a:latin typeface="Avenir"/>
                <a:ea typeface="Avenir"/>
                <a:cs typeface="Avenir"/>
                <a:sym typeface="Avenir"/>
              </a:rPr>
              <a:t>There was a Miss Chinatown contest </a:t>
            </a:r>
            <a:endParaRPr sz="2000">
              <a:latin typeface="Avenir"/>
              <a:ea typeface="Avenir"/>
              <a:cs typeface="Avenir"/>
              <a:sym typeface="Avenir"/>
            </a:endParaRPr>
          </a:p>
        </p:txBody>
      </p:sp>
      <p:sp>
        <p:nvSpPr>
          <p:cNvPr id="231" name="Google Shape;231;p24"/>
          <p:cNvSpPr txBox="1"/>
          <p:nvPr/>
        </p:nvSpPr>
        <p:spPr>
          <a:xfrm>
            <a:off x="4549275" y="4395625"/>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Miss Chinatown float, Feb. 1963 | OpenSFHistory.org</a:t>
            </a:r>
            <a:endParaRPr sz="7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25"/>
          <p:cNvGrpSpPr/>
          <p:nvPr/>
        </p:nvGrpSpPr>
        <p:grpSpPr>
          <a:xfrm>
            <a:off x="7210950" y="4688137"/>
            <a:ext cx="1871625" cy="394075"/>
            <a:chOff x="7210950" y="4688137"/>
            <a:chExt cx="1871625" cy="394075"/>
          </a:xfrm>
        </p:grpSpPr>
        <p:pic>
          <p:nvPicPr>
            <p:cNvPr id="237" name="Google Shape;237;p25"/>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238" name="Google Shape;238;p25"/>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239" name="Google Shape;239;p25"/>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25"/>
          <p:cNvSpPr txBox="1"/>
          <p:nvPr/>
        </p:nvSpPr>
        <p:spPr>
          <a:xfrm>
            <a:off x="646350" y="951188"/>
            <a:ext cx="7851300" cy="800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1000"/>
              </a:spcAft>
              <a:buNone/>
            </a:pPr>
            <a:r>
              <a:rPr lang="en" sz="2000">
                <a:latin typeface="Avenir"/>
                <a:ea typeface="Avenir"/>
                <a:cs typeface="Avenir"/>
                <a:sym typeface="Avenir"/>
              </a:rPr>
              <a:t>Today, the Chinese New Year Festival and Parade in San Francisco is the biggest Lunar New Year Celebration in North America. </a:t>
            </a:r>
            <a:endParaRPr sz="2000">
              <a:latin typeface="Avenir"/>
              <a:ea typeface="Avenir"/>
              <a:cs typeface="Avenir"/>
              <a:sym typeface="Avenir"/>
            </a:endParaRPr>
          </a:p>
        </p:txBody>
      </p:sp>
      <p:sp>
        <p:nvSpPr>
          <p:cNvPr id="241" name="Google Shape;241;p25"/>
          <p:cNvSpPr txBox="1"/>
          <p:nvPr/>
        </p:nvSpPr>
        <p:spPr>
          <a:xfrm>
            <a:off x="6220550" y="4301750"/>
            <a:ext cx="2670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Chinese  New Year dancers in San Francisco (chineseparade.com)</a:t>
            </a:r>
            <a:endParaRPr sz="600">
              <a:latin typeface="Avenir"/>
              <a:ea typeface="Avenir"/>
              <a:cs typeface="Avenir"/>
              <a:sym typeface="Avenir"/>
            </a:endParaRPr>
          </a:p>
        </p:txBody>
      </p:sp>
      <p:sp>
        <p:nvSpPr>
          <p:cNvPr id="242" name="Google Shape;242;p25"/>
          <p:cNvSpPr txBox="1"/>
          <p:nvPr/>
        </p:nvSpPr>
        <p:spPr>
          <a:xfrm>
            <a:off x="193875" y="1591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Lunar New Year Celebrations Today</a:t>
            </a:r>
            <a:endParaRPr b="1" i="0" sz="3000" u="none" cap="none" strike="noStrike">
              <a:solidFill>
                <a:srgbClr val="000000"/>
              </a:solidFill>
              <a:latin typeface="Avenir"/>
              <a:ea typeface="Avenir"/>
              <a:cs typeface="Avenir"/>
              <a:sym typeface="Avenir"/>
            </a:endParaRPr>
          </a:p>
        </p:txBody>
      </p:sp>
      <p:pic>
        <p:nvPicPr>
          <p:cNvPr id="243" name="Google Shape;243;p25"/>
          <p:cNvPicPr preferRelativeResize="0"/>
          <p:nvPr/>
        </p:nvPicPr>
        <p:blipFill rotWithShape="1">
          <a:blip r:embed="rId5">
            <a:alphaModFix/>
          </a:blip>
          <a:srcRect b="47690" l="32700" r="42280" t="46991"/>
          <a:stretch/>
        </p:blipFill>
        <p:spPr>
          <a:xfrm>
            <a:off x="264725" y="529000"/>
            <a:ext cx="880550" cy="270025"/>
          </a:xfrm>
          <a:prstGeom prst="rect">
            <a:avLst/>
          </a:prstGeom>
          <a:noFill/>
          <a:ln>
            <a:noFill/>
          </a:ln>
        </p:spPr>
      </p:pic>
      <p:grpSp>
        <p:nvGrpSpPr>
          <p:cNvPr id="244" name="Google Shape;244;p25"/>
          <p:cNvGrpSpPr/>
          <p:nvPr/>
        </p:nvGrpSpPr>
        <p:grpSpPr>
          <a:xfrm>
            <a:off x="188700" y="1903775"/>
            <a:ext cx="8766600" cy="2463900"/>
            <a:chOff x="264725" y="2057225"/>
            <a:chExt cx="8766600" cy="2463900"/>
          </a:xfrm>
        </p:grpSpPr>
        <p:pic>
          <p:nvPicPr>
            <p:cNvPr id="245" name="Google Shape;245;p25"/>
            <p:cNvPicPr preferRelativeResize="0"/>
            <p:nvPr/>
          </p:nvPicPr>
          <p:blipFill rotWithShape="1">
            <a:blip r:embed="rId6">
              <a:alphaModFix amt="87000"/>
            </a:blip>
            <a:srcRect b="0" l="11496" r="0" t="0"/>
            <a:stretch/>
          </p:blipFill>
          <p:spPr>
            <a:xfrm>
              <a:off x="3207225" y="2057225"/>
              <a:ext cx="2881624" cy="2448824"/>
            </a:xfrm>
            <a:prstGeom prst="rect">
              <a:avLst/>
            </a:prstGeom>
            <a:noFill/>
            <a:ln>
              <a:noFill/>
            </a:ln>
          </p:spPr>
        </p:pic>
        <p:pic>
          <p:nvPicPr>
            <p:cNvPr id="246" name="Google Shape;246;p25"/>
            <p:cNvPicPr preferRelativeResize="0"/>
            <p:nvPr/>
          </p:nvPicPr>
          <p:blipFill rotWithShape="1">
            <a:blip r:embed="rId7">
              <a:alphaModFix/>
            </a:blip>
            <a:srcRect b="8147" l="19382" r="4520" t="0"/>
            <a:stretch/>
          </p:blipFill>
          <p:spPr>
            <a:xfrm>
              <a:off x="264725" y="2057225"/>
              <a:ext cx="2704949" cy="2448824"/>
            </a:xfrm>
            <a:prstGeom prst="rect">
              <a:avLst/>
            </a:prstGeom>
            <a:noFill/>
            <a:ln>
              <a:noFill/>
            </a:ln>
          </p:spPr>
        </p:pic>
        <p:pic>
          <p:nvPicPr>
            <p:cNvPr id="247" name="Google Shape;247;p25"/>
            <p:cNvPicPr preferRelativeResize="0"/>
            <p:nvPr/>
          </p:nvPicPr>
          <p:blipFill rotWithShape="1">
            <a:blip r:embed="rId8">
              <a:alphaModFix/>
            </a:blip>
            <a:srcRect b="0" l="21168" r="2079" t="0"/>
            <a:stretch/>
          </p:blipFill>
          <p:spPr>
            <a:xfrm>
              <a:off x="6326375" y="2072300"/>
              <a:ext cx="2704950" cy="2448825"/>
            </a:xfrm>
            <a:prstGeom prst="rect">
              <a:avLst/>
            </a:prstGeom>
            <a:noFill/>
            <a:ln>
              <a:noFill/>
            </a:ln>
          </p:spPr>
        </p:pic>
      </p:grpSp>
      <p:sp>
        <p:nvSpPr>
          <p:cNvPr id="248" name="Google Shape;248;p25"/>
          <p:cNvSpPr txBox="1"/>
          <p:nvPr/>
        </p:nvSpPr>
        <p:spPr>
          <a:xfrm>
            <a:off x="3283700" y="4301750"/>
            <a:ext cx="26049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Lions dance around </a:t>
            </a:r>
            <a:r>
              <a:rPr lang="en" sz="600">
                <a:latin typeface="Avenir"/>
                <a:ea typeface="Avenir"/>
                <a:cs typeface="Avenir"/>
                <a:sym typeface="Avenir"/>
              </a:rPr>
              <a:t>firecrackers</a:t>
            </a:r>
            <a:r>
              <a:rPr lang="en" sz="600">
                <a:latin typeface="Avenir"/>
                <a:ea typeface="Avenir"/>
                <a:cs typeface="Avenir"/>
                <a:sym typeface="Avenir"/>
              </a:rPr>
              <a:t>  (Justin Sullivan/Getty Images)</a:t>
            </a:r>
            <a:endParaRPr sz="600">
              <a:latin typeface="Avenir"/>
              <a:ea typeface="Avenir"/>
              <a:cs typeface="Avenir"/>
              <a:sym typeface="Avenir"/>
            </a:endParaRPr>
          </a:p>
        </p:txBody>
      </p:sp>
      <p:sp>
        <p:nvSpPr>
          <p:cNvPr id="249" name="Google Shape;249;p25"/>
          <p:cNvSpPr txBox="1"/>
          <p:nvPr/>
        </p:nvSpPr>
        <p:spPr>
          <a:xfrm>
            <a:off x="120900" y="4301750"/>
            <a:ext cx="28308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Chinese New Year festival and parade, San Francisco (Alaska Airlines)</a:t>
            </a:r>
            <a:endParaRPr sz="6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grpSp>
        <p:nvGrpSpPr>
          <p:cNvPr id="254" name="Google Shape;254;p26"/>
          <p:cNvGrpSpPr/>
          <p:nvPr/>
        </p:nvGrpSpPr>
        <p:grpSpPr>
          <a:xfrm>
            <a:off x="7210950" y="4688137"/>
            <a:ext cx="1871625" cy="394075"/>
            <a:chOff x="7210950" y="4688137"/>
            <a:chExt cx="1871625" cy="394075"/>
          </a:xfrm>
        </p:grpSpPr>
        <p:pic>
          <p:nvPicPr>
            <p:cNvPr id="255" name="Google Shape;255;p26"/>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256" name="Google Shape;256;p26"/>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257" name="Google Shape;257;p26"/>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 name="Google Shape;258;p26"/>
          <p:cNvSpPr txBox="1"/>
          <p:nvPr/>
        </p:nvSpPr>
        <p:spPr>
          <a:xfrm>
            <a:off x="230850" y="874075"/>
            <a:ext cx="86823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Clr>
                <a:schemeClr val="dk1"/>
              </a:buClr>
              <a:buSzPts val="1100"/>
              <a:buFont typeface="Arial"/>
              <a:buNone/>
            </a:pPr>
            <a:r>
              <a:rPr lang="en" sz="2000">
                <a:solidFill>
                  <a:schemeClr val="dk1"/>
                </a:solidFill>
                <a:latin typeface="Avenir"/>
                <a:ea typeface="Avenir"/>
                <a:cs typeface="Avenir"/>
                <a:sym typeface="Avenir"/>
              </a:rPr>
              <a:t>Lunar New Year is also celebrated in cities big and small, wherever there are Chinese in the community. These celebrations help preserve tradition. </a:t>
            </a:r>
            <a:endParaRPr sz="2000">
              <a:latin typeface="Avenir"/>
              <a:ea typeface="Avenir"/>
              <a:cs typeface="Avenir"/>
              <a:sym typeface="Avenir"/>
            </a:endParaRPr>
          </a:p>
        </p:txBody>
      </p:sp>
      <p:grpSp>
        <p:nvGrpSpPr>
          <p:cNvPr id="259" name="Google Shape;259;p26"/>
          <p:cNvGrpSpPr/>
          <p:nvPr/>
        </p:nvGrpSpPr>
        <p:grpSpPr>
          <a:xfrm>
            <a:off x="193875" y="159100"/>
            <a:ext cx="8874000" cy="639925"/>
            <a:chOff x="193875" y="159100"/>
            <a:chExt cx="8874000" cy="639925"/>
          </a:xfrm>
        </p:grpSpPr>
        <p:sp>
          <p:nvSpPr>
            <p:cNvPr id="260" name="Google Shape;260;p26"/>
            <p:cNvSpPr txBox="1"/>
            <p:nvPr/>
          </p:nvSpPr>
          <p:spPr>
            <a:xfrm>
              <a:off x="193875" y="1591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Lunar New Year Celebrations Today</a:t>
              </a:r>
              <a:endParaRPr b="1" i="0" sz="3000" u="none" cap="none" strike="noStrike">
                <a:solidFill>
                  <a:srgbClr val="000000"/>
                </a:solidFill>
                <a:latin typeface="Avenir"/>
                <a:ea typeface="Avenir"/>
                <a:cs typeface="Avenir"/>
                <a:sym typeface="Avenir"/>
              </a:endParaRPr>
            </a:p>
          </p:txBody>
        </p:sp>
        <p:pic>
          <p:nvPicPr>
            <p:cNvPr id="261" name="Google Shape;261;p26"/>
            <p:cNvPicPr preferRelativeResize="0"/>
            <p:nvPr/>
          </p:nvPicPr>
          <p:blipFill rotWithShape="1">
            <a:blip r:embed="rId5">
              <a:alphaModFix/>
            </a:blip>
            <a:srcRect b="47690" l="32700" r="42280" t="46991"/>
            <a:stretch/>
          </p:blipFill>
          <p:spPr>
            <a:xfrm>
              <a:off x="264725" y="529000"/>
              <a:ext cx="880550" cy="270025"/>
            </a:xfrm>
            <a:prstGeom prst="rect">
              <a:avLst/>
            </a:prstGeom>
            <a:noFill/>
            <a:ln>
              <a:noFill/>
            </a:ln>
          </p:spPr>
        </p:pic>
      </p:grpSp>
      <p:grpSp>
        <p:nvGrpSpPr>
          <p:cNvPr id="262" name="Google Shape;262;p26"/>
          <p:cNvGrpSpPr/>
          <p:nvPr/>
        </p:nvGrpSpPr>
        <p:grpSpPr>
          <a:xfrm>
            <a:off x="373838" y="4100025"/>
            <a:ext cx="8396325" cy="440175"/>
            <a:chOff x="366200" y="1221275"/>
            <a:chExt cx="8396325" cy="440175"/>
          </a:xfrm>
        </p:grpSpPr>
        <p:sp>
          <p:nvSpPr>
            <p:cNvPr id="263" name="Google Shape;263;p26"/>
            <p:cNvSpPr txBox="1"/>
            <p:nvPr/>
          </p:nvSpPr>
          <p:spPr>
            <a:xfrm>
              <a:off x="366200" y="1221275"/>
              <a:ext cx="1871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1600">
                  <a:solidFill>
                    <a:schemeClr val="dk1"/>
                  </a:solidFill>
                  <a:latin typeface="Avenir"/>
                  <a:ea typeface="Avenir"/>
                  <a:cs typeface="Avenir"/>
                  <a:sym typeface="Avenir"/>
                </a:rPr>
                <a:t>Los Angeles, CA</a:t>
              </a:r>
              <a:endParaRPr b="1" sz="1600">
                <a:latin typeface="Avenir"/>
                <a:ea typeface="Avenir"/>
                <a:cs typeface="Avenir"/>
                <a:sym typeface="Avenir"/>
              </a:endParaRPr>
            </a:p>
          </p:txBody>
        </p:sp>
        <p:sp>
          <p:nvSpPr>
            <p:cNvPr id="264" name="Google Shape;264;p26"/>
            <p:cNvSpPr txBox="1"/>
            <p:nvPr/>
          </p:nvSpPr>
          <p:spPr>
            <a:xfrm>
              <a:off x="2541575" y="1221275"/>
              <a:ext cx="1871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1600">
                  <a:solidFill>
                    <a:schemeClr val="dk1"/>
                  </a:solidFill>
                  <a:latin typeface="Avenir"/>
                  <a:ea typeface="Avenir"/>
                  <a:cs typeface="Avenir"/>
                  <a:sym typeface="Avenir"/>
                </a:rPr>
                <a:t>New York, NY</a:t>
              </a:r>
              <a:endParaRPr b="1" sz="1600">
                <a:latin typeface="Avenir"/>
                <a:ea typeface="Avenir"/>
                <a:cs typeface="Avenir"/>
                <a:sym typeface="Avenir"/>
              </a:endParaRPr>
            </a:p>
          </p:txBody>
        </p:sp>
        <p:sp>
          <p:nvSpPr>
            <p:cNvPr id="265" name="Google Shape;265;p26"/>
            <p:cNvSpPr txBox="1"/>
            <p:nvPr/>
          </p:nvSpPr>
          <p:spPr>
            <a:xfrm>
              <a:off x="4716200" y="1230350"/>
              <a:ext cx="1871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1600">
                  <a:solidFill>
                    <a:schemeClr val="dk1"/>
                  </a:solidFill>
                  <a:latin typeface="Avenir"/>
                  <a:ea typeface="Avenir"/>
                  <a:cs typeface="Avenir"/>
                  <a:sym typeface="Avenir"/>
                </a:rPr>
                <a:t>Houston, TX</a:t>
              </a:r>
              <a:endParaRPr b="1" sz="1600">
                <a:latin typeface="Avenir"/>
                <a:ea typeface="Avenir"/>
                <a:cs typeface="Avenir"/>
                <a:sym typeface="Avenir"/>
              </a:endParaRPr>
            </a:p>
          </p:txBody>
        </p:sp>
        <p:sp>
          <p:nvSpPr>
            <p:cNvPr id="266" name="Google Shape;266;p26"/>
            <p:cNvSpPr txBox="1"/>
            <p:nvPr/>
          </p:nvSpPr>
          <p:spPr>
            <a:xfrm>
              <a:off x="6890825" y="1230350"/>
              <a:ext cx="1871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1600">
                  <a:solidFill>
                    <a:schemeClr val="dk1"/>
                  </a:solidFill>
                  <a:latin typeface="Avenir"/>
                  <a:ea typeface="Avenir"/>
                  <a:cs typeface="Avenir"/>
                  <a:sym typeface="Avenir"/>
                </a:rPr>
                <a:t>Washington, D.C.</a:t>
              </a:r>
              <a:endParaRPr b="1" sz="1600">
                <a:latin typeface="Avenir"/>
                <a:ea typeface="Avenir"/>
                <a:cs typeface="Avenir"/>
                <a:sym typeface="Avenir"/>
              </a:endParaRPr>
            </a:p>
          </p:txBody>
        </p:sp>
      </p:grpSp>
      <p:grpSp>
        <p:nvGrpSpPr>
          <p:cNvPr id="267" name="Google Shape;267;p26"/>
          <p:cNvGrpSpPr/>
          <p:nvPr/>
        </p:nvGrpSpPr>
        <p:grpSpPr>
          <a:xfrm>
            <a:off x="191900" y="1797350"/>
            <a:ext cx="8744925" cy="2435550"/>
            <a:chOff x="191900" y="2025950"/>
            <a:chExt cx="8744925" cy="2435550"/>
          </a:xfrm>
        </p:grpSpPr>
        <p:grpSp>
          <p:nvGrpSpPr>
            <p:cNvPr id="268" name="Google Shape;268;p26"/>
            <p:cNvGrpSpPr/>
            <p:nvPr/>
          </p:nvGrpSpPr>
          <p:grpSpPr>
            <a:xfrm>
              <a:off x="270588" y="2025950"/>
              <a:ext cx="8602823" cy="2236125"/>
              <a:chOff x="286475" y="1873550"/>
              <a:chExt cx="8602823" cy="2236125"/>
            </a:xfrm>
          </p:grpSpPr>
          <p:pic>
            <p:nvPicPr>
              <p:cNvPr id="269" name="Google Shape;269;p26"/>
              <p:cNvPicPr preferRelativeResize="0"/>
              <p:nvPr/>
            </p:nvPicPr>
            <p:blipFill rotWithShape="1">
              <a:blip r:embed="rId6">
                <a:alphaModFix/>
              </a:blip>
              <a:srcRect b="0" l="17207" r="7649" t="0"/>
              <a:stretch/>
            </p:blipFill>
            <p:spPr>
              <a:xfrm>
                <a:off x="286475" y="1873550"/>
                <a:ext cx="2098898" cy="2236124"/>
              </a:xfrm>
              <a:prstGeom prst="rect">
                <a:avLst/>
              </a:prstGeom>
              <a:noFill/>
              <a:ln>
                <a:noFill/>
              </a:ln>
            </p:spPr>
          </p:pic>
          <p:pic>
            <p:nvPicPr>
              <p:cNvPr id="270" name="Google Shape;270;p26"/>
              <p:cNvPicPr preferRelativeResize="0"/>
              <p:nvPr/>
            </p:nvPicPr>
            <p:blipFill rotWithShape="1">
              <a:blip r:embed="rId7">
                <a:alphaModFix/>
              </a:blip>
              <a:srcRect b="0" l="0" r="7450" t="0"/>
              <a:stretch/>
            </p:blipFill>
            <p:spPr>
              <a:xfrm>
                <a:off x="2454450" y="1874050"/>
                <a:ext cx="2098899" cy="2235125"/>
              </a:xfrm>
              <a:prstGeom prst="rect">
                <a:avLst/>
              </a:prstGeom>
              <a:noFill/>
              <a:ln>
                <a:noFill/>
              </a:ln>
            </p:spPr>
          </p:pic>
          <p:pic>
            <p:nvPicPr>
              <p:cNvPr id="271" name="Google Shape;271;p26"/>
              <p:cNvPicPr preferRelativeResize="0"/>
              <p:nvPr/>
            </p:nvPicPr>
            <p:blipFill rotWithShape="1">
              <a:blip r:embed="rId8">
                <a:alphaModFix/>
              </a:blip>
              <a:srcRect b="0" l="12640" r="17905" t="0"/>
              <a:stretch/>
            </p:blipFill>
            <p:spPr>
              <a:xfrm>
                <a:off x="4622425" y="1874050"/>
                <a:ext cx="2098900" cy="2235124"/>
              </a:xfrm>
              <a:prstGeom prst="rect">
                <a:avLst/>
              </a:prstGeom>
              <a:noFill/>
              <a:ln>
                <a:noFill/>
              </a:ln>
            </p:spPr>
          </p:pic>
          <p:pic>
            <p:nvPicPr>
              <p:cNvPr id="272" name="Google Shape;272;p26"/>
              <p:cNvPicPr preferRelativeResize="0"/>
              <p:nvPr/>
            </p:nvPicPr>
            <p:blipFill rotWithShape="1">
              <a:blip r:embed="rId9">
                <a:alphaModFix/>
              </a:blip>
              <a:srcRect b="0" l="14645" r="14638" t="0"/>
              <a:stretch/>
            </p:blipFill>
            <p:spPr>
              <a:xfrm>
                <a:off x="6790399" y="1873550"/>
                <a:ext cx="2098899" cy="2236125"/>
              </a:xfrm>
              <a:prstGeom prst="rect">
                <a:avLst/>
              </a:prstGeom>
              <a:noFill/>
              <a:ln>
                <a:noFill/>
              </a:ln>
            </p:spPr>
          </p:pic>
        </p:grpSp>
        <p:sp>
          <p:nvSpPr>
            <p:cNvPr id="273" name="Google Shape;273;p26"/>
            <p:cNvSpPr txBox="1"/>
            <p:nvPr/>
          </p:nvSpPr>
          <p:spPr>
            <a:xfrm>
              <a:off x="6716525" y="4184600"/>
              <a:ext cx="2220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Lunar New Year, D.C. (Alex Wong/Getty Images)</a:t>
              </a:r>
              <a:endParaRPr sz="600">
                <a:latin typeface="Avenir"/>
                <a:ea typeface="Avenir"/>
                <a:cs typeface="Avenir"/>
                <a:sym typeface="Avenir"/>
              </a:endParaRPr>
            </a:p>
          </p:txBody>
        </p:sp>
        <p:sp>
          <p:nvSpPr>
            <p:cNvPr id="274" name="Google Shape;274;p26"/>
            <p:cNvSpPr txBox="1"/>
            <p:nvPr/>
          </p:nvSpPr>
          <p:spPr>
            <a:xfrm>
              <a:off x="4541900" y="4184600"/>
              <a:ext cx="2220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Lunar New Year parade, Huston  (posthtx)</a:t>
              </a:r>
              <a:endParaRPr sz="600">
                <a:latin typeface="Avenir"/>
                <a:ea typeface="Avenir"/>
                <a:cs typeface="Avenir"/>
                <a:sym typeface="Avenir"/>
              </a:endParaRPr>
            </a:p>
          </p:txBody>
        </p:sp>
        <p:sp>
          <p:nvSpPr>
            <p:cNvPr id="275" name="Google Shape;275;p26"/>
            <p:cNvSpPr txBox="1"/>
            <p:nvPr/>
          </p:nvSpPr>
          <p:spPr>
            <a:xfrm>
              <a:off x="191900" y="4184600"/>
              <a:ext cx="2220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Lion Dance, Chinatown, LA  (DiscoverLA.com)</a:t>
              </a:r>
              <a:endParaRPr sz="600">
                <a:latin typeface="Avenir"/>
                <a:ea typeface="Avenir"/>
                <a:cs typeface="Avenir"/>
                <a:sym typeface="Avenir"/>
              </a:endParaRPr>
            </a:p>
          </p:txBody>
        </p:sp>
        <p:sp>
          <p:nvSpPr>
            <p:cNvPr id="276" name="Google Shape;276;p26"/>
            <p:cNvSpPr txBox="1"/>
            <p:nvPr/>
          </p:nvSpPr>
          <p:spPr>
            <a:xfrm>
              <a:off x="2367275" y="4184600"/>
              <a:ext cx="22203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latin typeface="Avenir"/>
                  <a:ea typeface="Avenir"/>
                  <a:cs typeface="Avenir"/>
                  <a:sym typeface="Avenir"/>
                </a:rPr>
                <a:t>Image: Lunar New Year parade, NYC  (gothamtogo.com)</a:t>
              </a:r>
              <a:endParaRPr sz="600">
                <a:latin typeface="Avenir"/>
                <a:ea typeface="Avenir"/>
                <a:cs typeface="Avenir"/>
                <a:sym typeface="Avenir"/>
              </a:endParaRPr>
            </a:p>
          </p:txBody>
        </p:sp>
        <p:pic>
          <p:nvPicPr>
            <p:cNvPr id="277" name="Google Shape;277;p26"/>
            <p:cNvPicPr preferRelativeResize="0"/>
            <p:nvPr/>
          </p:nvPicPr>
          <p:blipFill rotWithShape="1">
            <a:blip r:embed="rId10">
              <a:alphaModFix/>
            </a:blip>
            <a:srcRect b="0" l="14314" r="8477" t="0"/>
            <a:stretch/>
          </p:blipFill>
          <p:spPr>
            <a:xfrm>
              <a:off x="2434050" y="2033375"/>
              <a:ext cx="2113802" cy="2236126"/>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7"/>
          <p:cNvSpPr txBox="1"/>
          <p:nvPr>
            <p:ph idx="1" type="body"/>
          </p:nvPr>
        </p:nvSpPr>
        <p:spPr>
          <a:xfrm>
            <a:off x="387900" y="1104800"/>
            <a:ext cx="84942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Celebration</a:t>
            </a:r>
            <a:r>
              <a:rPr b="1" lang="en" sz="1900">
                <a:solidFill>
                  <a:schemeClr val="dk1"/>
                </a:solidFill>
                <a:latin typeface="Avenir"/>
                <a:ea typeface="Avenir"/>
                <a:cs typeface="Avenir"/>
                <a:sym typeface="Avenir"/>
              </a:rPr>
              <a:t>: a special event or day with festivities</a:t>
            </a:r>
            <a:endParaRPr b="1">
              <a:solidFill>
                <a:schemeClr val="dk1"/>
              </a:solidFill>
              <a:latin typeface="Open Sans"/>
              <a:ea typeface="Open Sans"/>
              <a:cs typeface="Open Sans"/>
              <a:sym typeface="Open Sans"/>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Community</a:t>
            </a:r>
            <a:r>
              <a:rPr lang="en" sz="1900">
                <a:solidFill>
                  <a:schemeClr val="dk1"/>
                </a:solidFill>
                <a:latin typeface="Avenir"/>
                <a:ea typeface="Avenir"/>
                <a:cs typeface="Avenir"/>
                <a:sym typeface="Avenir"/>
              </a:rPr>
              <a:t>: a group of people that have things in common, like interest or where they live </a:t>
            </a:r>
            <a:endParaRPr sz="1900">
              <a:solidFill>
                <a:schemeClr val="dk1"/>
              </a:solidFill>
              <a:latin typeface="Avenir"/>
              <a:ea typeface="Avenir"/>
              <a:cs typeface="Avenir"/>
              <a:sym typeface="Avenir"/>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Festival</a:t>
            </a:r>
            <a:r>
              <a:rPr lang="en" sz="1900">
                <a:solidFill>
                  <a:schemeClr val="dk1"/>
                </a:solidFill>
                <a:latin typeface="Avenir"/>
                <a:ea typeface="Avenir"/>
                <a:cs typeface="Avenir"/>
                <a:sym typeface="Avenir"/>
              </a:rPr>
              <a:t>: a special day or period with its own activities, food, or ceremonies</a:t>
            </a:r>
            <a:endParaRPr sz="1900">
              <a:solidFill>
                <a:schemeClr val="dk1"/>
              </a:solidFill>
              <a:latin typeface="Avenir"/>
              <a:ea typeface="Avenir"/>
              <a:cs typeface="Avenir"/>
              <a:sym typeface="Avenir"/>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Firecracker</a:t>
            </a:r>
            <a:r>
              <a:rPr b="1" lang="en" sz="1900">
                <a:solidFill>
                  <a:schemeClr val="dk1"/>
                </a:solidFill>
                <a:latin typeface="Avenir"/>
                <a:ea typeface="Avenir"/>
                <a:cs typeface="Avenir"/>
                <a:sym typeface="Avenir"/>
              </a:rPr>
              <a:t>: a usually paper cylinder containing an explosive and a fuse and set off to make a noise </a:t>
            </a:r>
            <a:endParaRPr b="1" sz="1900">
              <a:solidFill>
                <a:schemeClr val="dk1"/>
              </a:solidFill>
              <a:latin typeface="Avenir"/>
              <a:ea typeface="Avenir"/>
              <a:cs typeface="Avenir"/>
              <a:sym typeface="Avenir"/>
            </a:endParaRPr>
          </a:p>
          <a:p>
            <a:pPr indent="0" lvl="0" marL="457200" rtl="0" algn="l">
              <a:spcBef>
                <a:spcPts val="1000"/>
              </a:spcBef>
              <a:spcAft>
                <a:spcPts val="1000"/>
              </a:spcAft>
              <a:buNone/>
            </a:pPr>
            <a:r>
              <a:t/>
            </a:r>
            <a:endParaRPr b="1" sz="1900">
              <a:solidFill>
                <a:schemeClr val="dk1"/>
              </a:solidFill>
              <a:latin typeface="Avenir"/>
              <a:ea typeface="Avenir"/>
              <a:cs typeface="Avenir"/>
              <a:sym typeface="Avenir"/>
            </a:endParaRPr>
          </a:p>
        </p:txBody>
      </p:sp>
      <p:pic>
        <p:nvPicPr>
          <p:cNvPr id="283" name="Google Shape;283;p27"/>
          <p:cNvPicPr preferRelativeResize="0"/>
          <p:nvPr/>
        </p:nvPicPr>
        <p:blipFill>
          <a:blip r:embed="rId3">
            <a:alphaModFix/>
          </a:blip>
          <a:stretch>
            <a:fillRect/>
          </a:stretch>
        </p:blipFill>
        <p:spPr>
          <a:xfrm>
            <a:off x="471325" y="1181450"/>
            <a:ext cx="320800" cy="305150"/>
          </a:xfrm>
          <a:prstGeom prst="rect">
            <a:avLst/>
          </a:prstGeom>
          <a:noFill/>
          <a:ln>
            <a:noFill/>
          </a:ln>
        </p:spPr>
      </p:pic>
      <p:grpSp>
        <p:nvGrpSpPr>
          <p:cNvPr id="284" name="Google Shape;284;p27"/>
          <p:cNvGrpSpPr/>
          <p:nvPr/>
        </p:nvGrpSpPr>
        <p:grpSpPr>
          <a:xfrm>
            <a:off x="7210950" y="4688137"/>
            <a:ext cx="1871625" cy="394075"/>
            <a:chOff x="7210950" y="4688137"/>
            <a:chExt cx="1871625" cy="394075"/>
          </a:xfrm>
        </p:grpSpPr>
        <p:pic>
          <p:nvPicPr>
            <p:cNvPr id="285" name="Google Shape;285;p27"/>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286" name="Google Shape;286;p27"/>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287" name="Google Shape;287;p27"/>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8" name="Google Shape;288;p27"/>
          <p:cNvPicPr preferRelativeResize="0"/>
          <p:nvPr/>
        </p:nvPicPr>
        <p:blipFill rotWithShape="1">
          <a:blip r:embed="rId3">
            <a:alphaModFix/>
          </a:blip>
          <a:srcRect b="-10559" l="0" r="0" t="10559"/>
          <a:stretch/>
        </p:blipFill>
        <p:spPr>
          <a:xfrm>
            <a:off x="471325" y="1681300"/>
            <a:ext cx="320800" cy="305150"/>
          </a:xfrm>
          <a:prstGeom prst="rect">
            <a:avLst/>
          </a:prstGeom>
          <a:noFill/>
          <a:ln>
            <a:noFill/>
          </a:ln>
        </p:spPr>
      </p:pic>
      <p:pic>
        <p:nvPicPr>
          <p:cNvPr id="289" name="Google Shape;289;p27"/>
          <p:cNvPicPr preferRelativeResize="0"/>
          <p:nvPr/>
        </p:nvPicPr>
        <p:blipFill>
          <a:blip r:embed="rId3">
            <a:alphaModFix/>
          </a:blip>
          <a:stretch>
            <a:fillRect/>
          </a:stretch>
        </p:blipFill>
        <p:spPr>
          <a:xfrm>
            <a:off x="471325" y="2454400"/>
            <a:ext cx="320800" cy="305150"/>
          </a:xfrm>
          <a:prstGeom prst="rect">
            <a:avLst/>
          </a:prstGeom>
          <a:noFill/>
          <a:ln>
            <a:noFill/>
          </a:ln>
        </p:spPr>
      </p:pic>
      <p:pic>
        <p:nvPicPr>
          <p:cNvPr id="290" name="Google Shape;290;p27"/>
          <p:cNvPicPr preferRelativeResize="0"/>
          <p:nvPr/>
        </p:nvPicPr>
        <p:blipFill>
          <a:blip r:embed="rId3">
            <a:alphaModFix/>
          </a:blip>
          <a:stretch>
            <a:fillRect/>
          </a:stretch>
        </p:blipFill>
        <p:spPr>
          <a:xfrm>
            <a:off x="471325" y="3244212"/>
            <a:ext cx="320800" cy="305150"/>
          </a:xfrm>
          <a:prstGeom prst="rect">
            <a:avLst/>
          </a:prstGeom>
          <a:noFill/>
          <a:ln>
            <a:noFill/>
          </a:ln>
        </p:spPr>
      </p:pic>
      <p:sp>
        <p:nvSpPr>
          <p:cNvPr id="291" name="Google Shape;291;p27"/>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292" name="Google Shape;292;p27"/>
          <p:cNvPicPr preferRelativeResize="0"/>
          <p:nvPr/>
        </p:nvPicPr>
        <p:blipFill rotWithShape="1">
          <a:blip r:embed="rId6">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ph idx="1" type="body"/>
          </p:nvPr>
        </p:nvSpPr>
        <p:spPr>
          <a:xfrm>
            <a:off x="387900" y="1104800"/>
            <a:ext cx="8494200" cy="3416400"/>
          </a:xfrm>
          <a:prstGeom prst="rect">
            <a:avLst/>
          </a:prstGeom>
        </p:spPr>
        <p:txBody>
          <a:bodyPr anchorCtr="0" anchor="t" bIns="91425" lIns="91425" spcFirstLastPara="1" rIns="91425" wrap="square" tIns="91425">
            <a:noAutofit/>
          </a:bodyPr>
          <a:lstStyle/>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Immigrant:</a:t>
            </a:r>
            <a:r>
              <a:rPr b="1" lang="en" sz="1900">
                <a:solidFill>
                  <a:schemeClr val="dk1"/>
                </a:solidFill>
                <a:latin typeface="Avenir"/>
                <a:ea typeface="Avenir"/>
                <a:cs typeface="Avenir"/>
                <a:sym typeface="Avenir"/>
              </a:rPr>
              <a:t> </a:t>
            </a:r>
            <a:r>
              <a:rPr lang="en" sz="1900">
                <a:solidFill>
                  <a:schemeClr val="dk1"/>
                </a:solidFill>
                <a:latin typeface="Avenir"/>
                <a:ea typeface="Avenir"/>
                <a:cs typeface="Avenir"/>
                <a:sym typeface="Avenir"/>
              </a:rPr>
              <a:t>a person who comes to a country to stay there permanently </a:t>
            </a:r>
            <a:endParaRPr>
              <a:solidFill>
                <a:schemeClr val="dk1"/>
              </a:solidFill>
              <a:latin typeface="Open Sans"/>
              <a:ea typeface="Open Sans"/>
              <a:cs typeface="Open Sans"/>
              <a:sym typeface="Open Sans"/>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Lunar calendar</a:t>
            </a:r>
            <a:r>
              <a:rPr b="1" lang="en" sz="1900">
                <a:solidFill>
                  <a:schemeClr val="dk1"/>
                </a:solidFill>
                <a:latin typeface="Avenir"/>
                <a:ea typeface="Avenir"/>
                <a:cs typeface="Avenir"/>
                <a:sym typeface="Avenir"/>
              </a:rPr>
              <a:t>: </a:t>
            </a:r>
            <a:r>
              <a:rPr lang="en" sz="1900">
                <a:solidFill>
                  <a:schemeClr val="dk1"/>
                </a:solidFill>
                <a:latin typeface="Avenir"/>
                <a:ea typeface="Avenir"/>
                <a:cs typeface="Avenir"/>
                <a:sym typeface="Avenir"/>
              </a:rPr>
              <a:t>a dating system based on the moon cycle</a:t>
            </a:r>
            <a:r>
              <a:rPr b="1" lang="en" sz="1900">
                <a:solidFill>
                  <a:schemeClr val="dk1"/>
                </a:solidFill>
                <a:latin typeface="Avenir"/>
                <a:ea typeface="Avenir"/>
                <a:cs typeface="Avenir"/>
                <a:sym typeface="Avenir"/>
              </a:rPr>
              <a:t> </a:t>
            </a:r>
            <a:endParaRPr b="1" sz="1900">
              <a:solidFill>
                <a:schemeClr val="dk1"/>
              </a:solidFill>
              <a:latin typeface="Avenir"/>
              <a:ea typeface="Avenir"/>
              <a:cs typeface="Avenir"/>
              <a:sym typeface="Avenir"/>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Parade</a:t>
            </a:r>
            <a:r>
              <a:rPr lang="en" sz="1900">
                <a:solidFill>
                  <a:schemeClr val="dk1"/>
                </a:solidFill>
                <a:latin typeface="Avenir"/>
                <a:ea typeface="Avenir"/>
                <a:cs typeface="Avenir"/>
                <a:sym typeface="Avenir"/>
              </a:rPr>
              <a:t>: a public procession usually to mark a holiday or event </a:t>
            </a:r>
            <a:endParaRPr sz="1900">
              <a:solidFill>
                <a:schemeClr val="dk1"/>
              </a:solidFill>
              <a:latin typeface="Avenir"/>
              <a:ea typeface="Avenir"/>
              <a:cs typeface="Avenir"/>
              <a:sym typeface="Avenir"/>
            </a:endParaRPr>
          </a:p>
          <a:p>
            <a:pPr indent="-336550" lvl="0" marL="457200" rtl="0" algn="l">
              <a:spcBef>
                <a:spcPts val="1000"/>
              </a:spcBef>
              <a:spcAft>
                <a:spcPts val="0"/>
              </a:spcAft>
              <a:buClr>
                <a:schemeClr val="dk1"/>
              </a:buClr>
              <a:buSzPts val="1700"/>
              <a:buFont typeface="Avenir"/>
              <a:buChar char="●"/>
            </a:pPr>
            <a:r>
              <a:rPr b="1" lang="en">
                <a:solidFill>
                  <a:schemeClr val="dk1"/>
                </a:solidFill>
                <a:latin typeface="Open Sans"/>
                <a:ea typeface="Open Sans"/>
                <a:cs typeface="Open Sans"/>
                <a:sym typeface="Open Sans"/>
              </a:rPr>
              <a:t>Public</a:t>
            </a:r>
            <a:r>
              <a:rPr lang="en" sz="1900">
                <a:solidFill>
                  <a:schemeClr val="dk1"/>
                </a:solidFill>
                <a:latin typeface="Avenir"/>
                <a:ea typeface="Avenir"/>
                <a:cs typeface="Avenir"/>
                <a:sym typeface="Avenir"/>
              </a:rPr>
              <a:t>: open to general view</a:t>
            </a:r>
            <a:endParaRPr sz="1900">
              <a:solidFill>
                <a:schemeClr val="dk1"/>
              </a:solidFill>
              <a:latin typeface="Avenir"/>
              <a:ea typeface="Avenir"/>
              <a:cs typeface="Avenir"/>
              <a:sym typeface="Avenir"/>
            </a:endParaRPr>
          </a:p>
          <a:p>
            <a:pPr indent="-336550" lvl="0" marL="457200" rtl="0" algn="l">
              <a:spcBef>
                <a:spcPts val="1000"/>
              </a:spcBef>
              <a:spcAft>
                <a:spcPts val="1000"/>
              </a:spcAft>
              <a:buClr>
                <a:schemeClr val="dk1"/>
              </a:buClr>
              <a:buSzPts val="1700"/>
              <a:buFont typeface="Avenir"/>
              <a:buChar char="●"/>
            </a:pPr>
            <a:r>
              <a:rPr b="1" lang="en">
                <a:solidFill>
                  <a:schemeClr val="dk1"/>
                </a:solidFill>
                <a:latin typeface="Open Sans"/>
                <a:ea typeface="Open Sans"/>
                <a:cs typeface="Open Sans"/>
                <a:sym typeface="Open Sans"/>
              </a:rPr>
              <a:t>Tradition</a:t>
            </a:r>
            <a:r>
              <a:rPr b="1" lang="en" sz="1900">
                <a:solidFill>
                  <a:schemeClr val="dk1"/>
                </a:solidFill>
                <a:latin typeface="Avenir"/>
                <a:ea typeface="Avenir"/>
                <a:cs typeface="Avenir"/>
                <a:sym typeface="Avenir"/>
              </a:rPr>
              <a:t>: </a:t>
            </a:r>
            <a:r>
              <a:rPr b="1" lang="en" sz="1900">
                <a:solidFill>
                  <a:schemeClr val="dk1"/>
                </a:solidFill>
                <a:latin typeface="Avenir"/>
                <a:ea typeface="Avenir"/>
                <a:cs typeface="Avenir"/>
                <a:sym typeface="Avenir"/>
              </a:rPr>
              <a:t>the</a:t>
            </a:r>
            <a:r>
              <a:rPr b="1" lang="en" sz="1900">
                <a:solidFill>
                  <a:schemeClr val="dk1"/>
                </a:solidFill>
                <a:latin typeface="Avenir"/>
                <a:ea typeface="Avenir"/>
                <a:cs typeface="Avenir"/>
                <a:sym typeface="Avenir"/>
              </a:rPr>
              <a:t> handing down of information, beliefs, or customs </a:t>
            </a:r>
            <a:endParaRPr b="1" sz="1900">
              <a:solidFill>
                <a:schemeClr val="dk1"/>
              </a:solidFill>
              <a:latin typeface="Avenir"/>
              <a:ea typeface="Avenir"/>
              <a:cs typeface="Avenir"/>
              <a:sym typeface="Avenir"/>
            </a:endParaRPr>
          </a:p>
        </p:txBody>
      </p:sp>
      <p:pic>
        <p:nvPicPr>
          <p:cNvPr id="298" name="Google Shape;298;p28"/>
          <p:cNvPicPr preferRelativeResize="0"/>
          <p:nvPr/>
        </p:nvPicPr>
        <p:blipFill>
          <a:blip r:embed="rId3">
            <a:alphaModFix/>
          </a:blip>
          <a:stretch>
            <a:fillRect/>
          </a:stretch>
        </p:blipFill>
        <p:spPr>
          <a:xfrm>
            <a:off x="471325" y="1181450"/>
            <a:ext cx="320800" cy="305150"/>
          </a:xfrm>
          <a:prstGeom prst="rect">
            <a:avLst/>
          </a:prstGeom>
          <a:noFill/>
          <a:ln>
            <a:noFill/>
          </a:ln>
        </p:spPr>
      </p:pic>
      <p:grpSp>
        <p:nvGrpSpPr>
          <p:cNvPr id="299" name="Google Shape;299;p28"/>
          <p:cNvGrpSpPr/>
          <p:nvPr/>
        </p:nvGrpSpPr>
        <p:grpSpPr>
          <a:xfrm>
            <a:off x="7210950" y="4688137"/>
            <a:ext cx="1871625" cy="394075"/>
            <a:chOff x="7210950" y="4688137"/>
            <a:chExt cx="1871625" cy="394075"/>
          </a:xfrm>
        </p:grpSpPr>
        <p:pic>
          <p:nvPicPr>
            <p:cNvPr id="300" name="Google Shape;300;p28"/>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301" name="Google Shape;301;p28"/>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302" name="Google Shape;302;p28"/>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3" name="Google Shape;303;p28"/>
          <p:cNvPicPr preferRelativeResize="0"/>
          <p:nvPr/>
        </p:nvPicPr>
        <p:blipFill rotWithShape="1">
          <a:blip r:embed="rId3">
            <a:alphaModFix/>
          </a:blip>
          <a:srcRect b="-10559" l="0" r="0" t="10559"/>
          <a:stretch/>
        </p:blipFill>
        <p:spPr>
          <a:xfrm>
            <a:off x="471325" y="1681300"/>
            <a:ext cx="320800" cy="305150"/>
          </a:xfrm>
          <a:prstGeom prst="rect">
            <a:avLst/>
          </a:prstGeom>
          <a:noFill/>
          <a:ln>
            <a:noFill/>
          </a:ln>
        </p:spPr>
      </p:pic>
      <p:pic>
        <p:nvPicPr>
          <p:cNvPr id="304" name="Google Shape;304;p28"/>
          <p:cNvPicPr preferRelativeResize="0"/>
          <p:nvPr/>
        </p:nvPicPr>
        <p:blipFill>
          <a:blip r:embed="rId3">
            <a:alphaModFix/>
          </a:blip>
          <a:stretch>
            <a:fillRect/>
          </a:stretch>
        </p:blipFill>
        <p:spPr>
          <a:xfrm>
            <a:off x="471325" y="2106175"/>
            <a:ext cx="320800" cy="305150"/>
          </a:xfrm>
          <a:prstGeom prst="rect">
            <a:avLst/>
          </a:prstGeom>
          <a:noFill/>
          <a:ln>
            <a:noFill/>
          </a:ln>
        </p:spPr>
      </p:pic>
      <p:pic>
        <p:nvPicPr>
          <p:cNvPr id="305" name="Google Shape;305;p28"/>
          <p:cNvPicPr preferRelativeResize="0"/>
          <p:nvPr/>
        </p:nvPicPr>
        <p:blipFill>
          <a:blip r:embed="rId3">
            <a:alphaModFix/>
          </a:blip>
          <a:stretch>
            <a:fillRect/>
          </a:stretch>
        </p:blipFill>
        <p:spPr>
          <a:xfrm>
            <a:off x="471325" y="2607737"/>
            <a:ext cx="320800" cy="305150"/>
          </a:xfrm>
          <a:prstGeom prst="rect">
            <a:avLst/>
          </a:prstGeom>
          <a:noFill/>
          <a:ln>
            <a:noFill/>
          </a:ln>
        </p:spPr>
      </p:pic>
      <p:pic>
        <p:nvPicPr>
          <p:cNvPr id="306" name="Google Shape;306;p28"/>
          <p:cNvPicPr preferRelativeResize="0"/>
          <p:nvPr/>
        </p:nvPicPr>
        <p:blipFill>
          <a:blip r:embed="rId3">
            <a:alphaModFix/>
          </a:blip>
          <a:stretch>
            <a:fillRect/>
          </a:stretch>
        </p:blipFill>
        <p:spPr>
          <a:xfrm>
            <a:off x="471325" y="3030900"/>
            <a:ext cx="320800" cy="305150"/>
          </a:xfrm>
          <a:prstGeom prst="rect">
            <a:avLst/>
          </a:prstGeom>
          <a:noFill/>
          <a:ln>
            <a:noFill/>
          </a:ln>
        </p:spPr>
      </p:pic>
      <p:sp>
        <p:nvSpPr>
          <p:cNvPr id="307" name="Google Shape;307;p28"/>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08" name="Google Shape;308;p28"/>
          <p:cNvPicPr preferRelativeResize="0"/>
          <p:nvPr/>
        </p:nvPicPr>
        <p:blipFill rotWithShape="1">
          <a:blip r:embed="rId6">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9"/>
          <p:cNvSpPr txBox="1"/>
          <p:nvPr>
            <p:ph idx="1" type="body"/>
          </p:nvPr>
        </p:nvSpPr>
        <p:spPr>
          <a:xfrm>
            <a:off x="1341300" y="862500"/>
            <a:ext cx="6461400" cy="5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Celebration</a:t>
            </a:r>
            <a:r>
              <a:rPr b="1" lang="en" sz="2100">
                <a:solidFill>
                  <a:schemeClr val="dk1"/>
                </a:solidFill>
                <a:latin typeface="Avenir"/>
                <a:ea typeface="Avenir"/>
                <a:cs typeface="Avenir"/>
                <a:sym typeface="Avenir"/>
              </a:rPr>
              <a:t>: a special event or day with festivities</a:t>
            </a:r>
            <a:endParaRPr b="1" sz="21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a:solidFill>
                <a:schemeClr val="dk1"/>
              </a:solidFill>
              <a:latin typeface="Avenir"/>
              <a:ea typeface="Avenir"/>
              <a:cs typeface="Avenir"/>
              <a:sym typeface="Avenir"/>
            </a:endParaRPr>
          </a:p>
        </p:txBody>
      </p:sp>
      <p:grpSp>
        <p:nvGrpSpPr>
          <p:cNvPr id="314" name="Google Shape;314;p29"/>
          <p:cNvGrpSpPr/>
          <p:nvPr/>
        </p:nvGrpSpPr>
        <p:grpSpPr>
          <a:xfrm>
            <a:off x="7210950" y="4688137"/>
            <a:ext cx="1871625" cy="394075"/>
            <a:chOff x="7210950" y="4688137"/>
            <a:chExt cx="1871625" cy="394075"/>
          </a:xfrm>
        </p:grpSpPr>
        <p:pic>
          <p:nvPicPr>
            <p:cNvPr id="315" name="Google Shape;315;p29"/>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316" name="Google Shape;316;p29"/>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317" name="Google Shape;317;p29"/>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 name="Google Shape;318;p29"/>
          <p:cNvGrpSpPr/>
          <p:nvPr/>
        </p:nvGrpSpPr>
        <p:grpSpPr>
          <a:xfrm>
            <a:off x="279451" y="1507975"/>
            <a:ext cx="8585098" cy="3044725"/>
            <a:chOff x="279452" y="1507975"/>
            <a:chExt cx="8585098" cy="3044725"/>
          </a:xfrm>
        </p:grpSpPr>
        <p:grpSp>
          <p:nvGrpSpPr>
            <p:cNvPr id="319" name="Google Shape;319;p29"/>
            <p:cNvGrpSpPr/>
            <p:nvPr/>
          </p:nvGrpSpPr>
          <p:grpSpPr>
            <a:xfrm>
              <a:off x="279452" y="1507975"/>
              <a:ext cx="8585098" cy="2828426"/>
              <a:chOff x="395125" y="1026250"/>
              <a:chExt cx="8585098" cy="2828426"/>
            </a:xfrm>
          </p:grpSpPr>
          <p:pic>
            <p:nvPicPr>
              <p:cNvPr id="320" name="Google Shape;320;p29"/>
              <p:cNvPicPr preferRelativeResize="0"/>
              <p:nvPr/>
            </p:nvPicPr>
            <p:blipFill rotWithShape="1">
              <a:blip r:embed="rId5">
                <a:alphaModFix/>
              </a:blip>
              <a:srcRect b="0" l="12335" r="3176" t="0"/>
              <a:stretch/>
            </p:blipFill>
            <p:spPr>
              <a:xfrm>
                <a:off x="395125" y="1026250"/>
                <a:ext cx="4243700" cy="2828425"/>
              </a:xfrm>
              <a:prstGeom prst="rect">
                <a:avLst/>
              </a:prstGeom>
              <a:noFill/>
              <a:ln>
                <a:noFill/>
              </a:ln>
            </p:spPr>
          </p:pic>
          <p:pic>
            <p:nvPicPr>
              <p:cNvPr id="321" name="Google Shape;321;p29"/>
              <p:cNvPicPr preferRelativeResize="0"/>
              <p:nvPr/>
            </p:nvPicPr>
            <p:blipFill>
              <a:blip r:embed="rId6">
                <a:alphaModFix/>
              </a:blip>
              <a:stretch>
                <a:fillRect/>
              </a:stretch>
            </p:blipFill>
            <p:spPr>
              <a:xfrm>
                <a:off x="4736523" y="1026250"/>
                <a:ext cx="4243700" cy="2828426"/>
              </a:xfrm>
              <a:prstGeom prst="rect">
                <a:avLst/>
              </a:prstGeom>
              <a:noFill/>
              <a:ln>
                <a:noFill/>
              </a:ln>
            </p:spPr>
          </p:pic>
        </p:grpSp>
        <p:sp>
          <p:nvSpPr>
            <p:cNvPr id="322" name="Google Shape;322;p29"/>
            <p:cNvSpPr txBox="1"/>
            <p:nvPr/>
          </p:nvSpPr>
          <p:spPr>
            <a:xfrm>
              <a:off x="347900" y="426020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Family celebrating Lunar New Year (Hxyume/Getty Images)</a:t>
              </a:r>
              <a:endParaRPr sz="700">
                <a:latin typeface="Avenir"/>
                <a:ea typeface="Avenir"/>
                <a:cs typeface="Avenir"/>
                <a:sym typeface="Avenir"/>
              </a:endParaRPr>
            </a:p>
          </p:txBody>
        </p:sp>
        <p:sp>
          <p:nvSpPr>
            <p:cNvPr id="323" name="Google Shape;323;p29"/>
            <p:cNvSpPr txBox="1"/>
            <p:nvPr/>
          </p:nvSpPr>
          <p:spPr>
            <a:xfrm>
              <a:off x="4720950" y="426020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Couple makes an offering at the four-faced Buddha shrine  (Gary Coronado/L.A. Times) </a:t>
              </a:r>
              <a:endParaRPr sz="700">
                <a:latin typeface="Avenir"/>
                <a:ea typeface="Avenir"/>
                <a:cs typeface="Avenir"/>
                <a:sym typeface="Avenir"/>
              </a:endParaRPr>
            </a:p>
          </p:txBody>
        </p:sp>
      </p:grpSp>
      <p:sp>
        <p:nvSpPr>
          <p:cNvPr id="324" name="Google Shape;324;p29"/>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25" name="Google Shape;325;p29"/>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pSp>
        <p:nvGrpSpPr>
          <p:cNvPr id="330" name="Google Shape;330;p30"/>
          <p:cNvGrpSpPr/>
          <p:nvPr/>
        </p:nvGrpSpPr>
        <p:grpSpPr>
          <a:xfrm>
            <a:off x="7210950" y="4688137"/>
            <a:ext cx="1871625" cy="394075"/>
            <a:chOff x="7210950" y="4688137"/>
            <a:chExt cx="1871625" cy="394075"/>
          </a:xfrm>
        </p:grpSpPr>
        <p:pic>
          <p:nvPicPr>
            <p:cNvPr id="331" name="Google Shape;331;p30"/>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332" name="Google Shape;332;p30"/>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333" name="Google Shape;333;p30"/>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4" name="Google Shape;334;p30"/>
          <p:cNvSpPr txBox="1"/>
          <p:nvPr>
            <p:ph idx="1" type="body"/>
          </p:nvPr>
        </p:nvSpPr>
        <p:spPr>
          <a:xfrm>
            <a:off x="287838" y="830713"/>
            <a:ext cx="8568300" cy="592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chemeClr val="dk1"/>
                </a:solidFill>
                <a:latin typeface="Open Sans"/>
                <a:ea typeface="Open Sans"/>
                <a:cs typeface="Open Sans"/>
                <a:sym typeface="Open Sans"/>
              </a:rPr>
              <a:t>Community</a:t>
            </a:r>
            <a:r>
              <a:rPr lang="en" sz="2000">
                <a:solidFill>
                  <a:schemeClr val="dk1"/>
                </a:solidFill>
                <a:latin typeface="Avenir"/>
                <a:ea typeface="Avenir"/>
                <a:cs typeface="Avenir"/>
                <a:sym typeface="Avenir"/>
              </a:rPr>
              <a:t>: a group of people that have things in common, like interest or where they live </a:t>
            </a:r>
            <a:endParaRPr sz="2000">
              <a:solidFill>
                <a:schemeClr val="dk1"/>
              </a:solidFill>
              <a:latin typeface="Avenir"/>
              <a:ea typeface="Avenir"/>
              <a:cs typeface="Avenir"/>
              <a:sym typeface="Avenir"/>
            </a:endParaRPr>
          </a:p>
          <a:p>
            <a:pPr indent="0" lvl="0" marL="0" rtl="0" algn="l">
              <a:spcBef>
                <a:spcPts val="1000"/>
              </a:spcBef>
              <a:spcAft>
                <a:spcPts val="0"/>
              </a:spcAft>
              <a:buNone/>
            </a:pPr>
            <a:r>
              <a:t/>
            </a:r>
            <a:endParaRPr b="1" sz="17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17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sz="1700">
              <a:solidFill>
                <a:schemeClr val="dk1"/>
              </a:solidFill>
              <a:latin typeface="Avenir"/>
              <a:ea typeface="Avenir"/>
              <a:cs typeface="Avenir"/>
              <a:sym typeface="Avenir"/>
            </a:endParaRPr>
          </a:p>
        </p:txBody>
      </p:sp>
      <p:grpSp>
        <p:nvGrpSpPr>
          <p:cNvPr id="335" name="Google Shape;335;p30"/>
          <p:cNvGrpSpPr/>
          <p:nvPr/>
        </p:nvGrpSpPr>
        <p:grpSpPr>
          <a:xfrm>
            <a:off x="287875" y="1705450"/>
            <a:ext cx="8568263" cy="2905750"/>
            <a:chOff x="343512" y="1124200"/>
            <a:chExt cx="8568263" cy="2905750"/>
          </a:xfrm>
        </p:grpSpPr>
        <p:grpSp>
          <p:nvGrpSpPr>
            <p:cNvPr id="336" name="Google Shape;336;p30"/>
            <p:cNvGrpSpPr/>
            <p:nvPr/>
          </p:nvGrpSpPr>
          <p:grpSpPr>
            <a:xfrm>
              <a:off x="343512" y="1124200"/>
              <a:ext cx="8456976" cy="2697499"/>
              <a:chOff x="319525" y="1124200"/>
              <a:chExt cx="8456976" cy="2697499"/>
            </a:xfrm>
          </p:grpSpPr>
          <p:pic>
            <p:nvPicPr>
              <p:cNvPr id="337" name="Google Shape;337;p30"/>
              <p:cNvPicPr preferRelativeResize="0"/>
              <p:nvPr/>
            </p:nvPicPr>
            <p:blipFill rotWithShape="1">
              <a:blip r:embed="rId5">
                <a:alphaModFix/>
              </a:blip>
              <a:srcRect b="0" l="0" r="4643" t="0"/>
              <a:stretch/>
            </p:blipFill>
            <p:spPr>
              <a:xfrm>
                <a:off x="319525" y="1134025"/>
                <a:ext cx="4142052" cy="2687674"/>
              </a:xfrm>
              <a:prstGeom prst="rect">
                <a:avLst/>
              </a:prstGeom>
              <a:noFill/>
              <a:ln>
                <a:noFill/>
              </a:ln>
            </p:spPr>
          </p:pic>
          <p:pic>
            <p:nvPicPr>
              <p:cNvPr id="338" name="Google Shape;338;p30"/>
              <p:cNvPicPr preferRelativeResize="0"/>
              <p:nvPr/>
            </p:nvPicPr>
            <p:blipFill rotWithShape="1">
              <a:blip r:embed="rId6">
                <a:alphaModFix/>
              </a:blip>
              <a:srcRect b="3456" l="0" r="4643" t="0"/>
              <a:stretch/>
            </p:blipFill>
            <p:spPr>
              <a:xfrm>
                <a:off x="4634450" y="1124200"/>
                <a:ext cx="4142051" cy="2687675"/>
              </a:xfrm>
              <a:prstGeom prst="rect">
                <a:avLst/>
              </a:prstGeom>
              <a:noFill/>
              <a:ln>
                <a:noFill/>
              </a:ln>
            </p:spPr>
          </p:pic>
        </p:grpSp>
        <p:sp>
          <p:nvSpPr>
            <p:cNvPr id="339" name="Google Shape;339;p30"/>
            <p:cNvSpPr txBox="1"/>
            <p:nvPr/>
          </p:nvSpPr>
          <p:spPr>
            <a:xfrm>
              <a:off x="4768175"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Musical and cultural performances for Lunar New Year  (G. Adrian Childress)</a:t>
              </a:r>
              <a:endParaRPr sz="700">
                <a:latin typeface="Avenir"/>
                <a:ea typeface="Avenir"/>
                <a:cs typeface="Avenir"/>
                <a:sym typeface="Avenir"/>
              </a:endParaRPr>
            </a:p>
          </p:txBody>
        </p:sp>
        <p:sp>
          <p:nvSpPr>
            <p:cNvPr id="340" name="Google Shape;340;p30"/>
            <p:cNvSpPr txBox="1"/>
            <p:nvPr/>
          </p:nvSpPr>
          <p:spPr>
            <a:xfrm>
              <a:off x="367500"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Residents of Mianyang, China celebrating Lunar New Year (VCG/Getty Images)</a:t>
              </a:r>
              <a:endParaRPr sz="700">
                <a:latin typeface="Avenir"/>
                <a:ea typeface="Avenir"/>
                <a:cs typeface="Avenir"/>
                <a:sym typeface="Avenir"/>
              </a:endParaRPr>
            </a:p>
          </p:txBody>
        </p:sp>
      </p:grpSp>
      <p:sp>
        <p:nvSpPr>
          <p:cNvPr id="341" name="Google Shape;341;p30"/>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42" name="Google Shape;342;p30"/>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grpSp>
        <p:nvGrpSpPr>
          <p:cNvPr id="347" name="Google Shape;347;p31"/>
          <p:cNvGrpSpPr/>
          <p:nvPr/>
        </p:nvGrpSpPr>
        <p:grpSpPr>
          <a:xfrm>
            <a:off x="7210950" y="4688137"/>
            <a:ext cx="1871625" cy="394075"/>
            <a:chOff x="7210950" y="4688137"/>
            <a:chExt cx="1871625" cy="394075"/>
          </a:xfrm>
        </p:grpSpPr>
        <p:pic>
          <p:nvPicPr>
            <p:cNvPr id="348" name="Google Shape;348;p31"/>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349" name="Google Shape;349;p31"/>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350" name="Google Shape;350;p31"/>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31"/>
          <p:cNvSpPr txBox="1"/>
          <p:nvPr>
            <p:ph idx="1" type="body"/>
          </p:nvPr>
        </p:nvSpPr>
        <p:spPr>
          <a:xfrm>
            <a:off x="189075" y="964575"/>
            <a:ext cx="8893500" cy="5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dk1"/>
                </a:solidFill>
                <a:latin typeface="Open Sans"/>
                <a:ea typeface="Open Sans"/>
                <a:cs typeface="Open Sans"/>
                <a:sym typeface="Open Sans"/>
              </a:rPr>
              <a:t>Festival</a:t>
            </a:r>
            <a:r>
              <a:rPr lang="en" sz="2000">
                <a:solidFill>
                  <a:schemeClr val="dk1"/>
                </a:solidFill>
                <a:latin typeface="Avenir"/>
                <a:ea typeface="Avenir"/>
                <a:cs typeface="Avenir"/>
                <a:sym typeface="Avenir"/>
              </a:rPr>
              <a:t>: a special day or period with its own activities, food, or ceremonies</a:t>
            </a:r>
            <a:endParaRPr sz="2000">
              <a:solidFill>
                <a:schemeClr val="dk1"/>
              </a:solidFill>
              <a:latin typeface="Avenir"/>
              <a:ea typeface="Avenir"/>
              <a:cs typeface="Avenir"/>
              <a:sym typeface="Avenir"/>
            </a:endParaRPr>
          </a:p>
          <a:p>
            <a:pPr indent="0" lvl="0" marL="0" rtl="0" algn="ctr">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ctr">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ctr">
              <a:spcBef>
                <a:spcPts val="1000"/>
              </a:spcBef>
              <a:spcAft>
                <a:spcPts val="1000"/>
              </a:spcAft>
              <a:buNone/>
            </a:pPr>
            <a:r>
              <a:t/>
            </a:r>
            <a:endParaRPr b="1" sz="2000">
              <a:solidFill>
                <a:schemeClr val="dk1"/>
              </a:solidFill>
              <a:latin typeface="Avenir"/>
              <a:ea typeface="Avenir"/>
              <a:cs typeface="Avenir"/>
              <a:sym typeface="Avenir"/>
            </a:endParaRPr>
          </a:p>
        </p:txBody>
      </p:sp>
      <p:sp>
        <p:nvSpPr>
          <p:cNvPr id="352" name="Google Shape;352;p31"/>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53" name="Google Shape;353;p31"/>
          <p:cNvPicPr preferRelativeResize="0"/>
          <p:nvPr/>
        </p:nvPicPr>
        <p:blipFill rotWithShape="1">
          <a:blip r:embed="rId5">
            <a:alphaModFix/>
          </a:blip>
          <a:srcRect b="47690" l="32700" r="42280" t="46991"/>
          <a:stretch/>
        </p:blipFill>
        <p:spPr>
          <a:xfrm>
            <a:off x="326675" y="497475"/>
            <a:ext cx="880550" cy="270025"/>
          </a:xfrm>
          <a:prstGeom prst="rect">
            <a:avLst/>
          </a:prstGeom>
          <a:noFill/>
          <a:ln>
            <a:noFill/>
          </a:ln>
        </p:spPr>
      </p:pic>
      <p:grpSp>
        <p:nvGrpSpPr>
          <p:cNvPr id="354" name="Google Shape;354;p31"/>
          <p:cNvGrpSpPr/>
          <p:nvPr/>
        </p:nvGrpSpPr>
        <p:grpSpPr>
          <a:xfrm>
            <a:off x="344764" y="1622743"/>
            <a:ext cx="8454475" cy="2999707"/>
            <a:chOff x="357351" y="1030243"/>
            <a:chExt cx="8454475" cy="2999707"/>
          </a:xfrm>
        </p:grpSpPr>
        <p:grpSp>
          <p:nvGrpSpPr>
            <p:cNvPr id="355" name="Google Shape;355;p31"/>
            <p:cNvGrpSpPr/>
            <p:nvPr/>
          </p:nvGrpSpPr>
          <p:grpSpPr>
            <a:xfrm>
              <a:off x="357351" y="1030243"/>
              <a:ext cx="8454475" cy="2781650"/>
              <a:chOff x="395125" y="1164450"/>
              <a:chExt cx="8454475" cy="2647426"/>
            </a:xfrm>
          </p:grpSpPr>
          <p:pic>
            <p:nvPicPr>
              <p:cNvPr id="356" name="Google Shape;356;p31"/>
              <p:cNvPicPr preferRelativeResize="0"/>
              <p:nvPr/>
            </p:nvPicPr>
            <p:blipFill rotWithShape="1">
              <a:blip r:embed="rId6">
                <a:alphaModFix/>
              </a:blip>
              <a:srcRect b="0" l="9444" r="0" t="0"/>
              <a:stretch/>
            </p:blipFill>
            <p:spPr>
              <a:xfrm>
                <a:off x="4707525" y="1164450"/>
                <a:ext cx="4142075" cy="2647426"/>
              </a:xfrm>
              <a:prstGeom prst="rect">
                <a:avLst/>
              </a:prstGeom>
              <a:noFill/>
              <a:ln>
                <a:noFill/>
              </a:ln>
            </p:spPr>
          </p:pic>
          <p:pic>
            <p:nvPicPr>
              <p:cNvPr id="357" name="Google Shape;357;p31"/>
              <p:cNvPicPr preferRelativeResize="0"/>
              <p:nvPr/>
            </p:nvPicPr>
            <p:blipFill rotWithShape="1">
              <a:blip r:embed="rId7">
                <a:alphaModFix/>
              </a:blip>
              <a:srcRect b="0" l="5917" r="0" t="0"/>
              <a:stretch/>
            </p:blipFill>
            <p:spPr>
              <a:xfrm>
                <a:off x="395125" y="1164450"/>
                <a:ext cx="4142076" cy="2647425"/>
              </a:xfrm>
              <a:prstGeom prst="rect">
                <a:avLst/>
              </a:prstGeom>
              <a:noFill/>
              <a:ln>
                <a:noFill/>
              </a:ln>
            </p:spPr>
          </p:pic>
        </p:grpSp>
        <p:sp>
          <p:nvSpPr>
            <p:cNvPr id="358" name="Google Shape;358;p31"/>
            <p:cNvSpPr txBox="1"/>
            <p:nvPr/>
          </p:nvSpPr>
          <p:spPr>
            <a:xfrm>
              <a:off x="367500"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lantern lighting (Associated Press) )</a:t>
              </a:r>
              <a:endParaRPr sz="700">
                <a:latin typeface="Avenir"/>
                <a:ea typeface="Avenir"/>
                <a:cs typeface="Avenir"/>
                <a:sym typeface="Avenir"/>
              </a:endParaRPr>
            </a:p>
          </p:txBody>
        </p:sp>
        <p:sp>
          <p:nvSpPr>
            <p:cNvPr id="359" name="Google Shape;359;p31"/>
            <p:cNvSpPr txBox="1"/>
            <p:nvPr/>
          </p:nvSpPr>
          <p:spPr>
            <a:xfrm>
              <a:off x="4668225"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rPr>
                <a:t>Image: </a:t>
              </a:r>
              <a:r>
                <a:rPr lang="en" sz="700">
                  <a:solidFill>
                    <a:schemeClr val="dk1"/>
                  </a:solidFill>
                </a:rPr>
                <a:t>Lunar New Year decorations put up in Kuala Lumpur shopping mall (Associated Press)</a:t>
              </a:r>
              <a:endParaRPr sz="700">
                <a:solidFill>
                  <a:schemeClr val="dk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grpSp>
        <p:nvGrpSpPr>
          <p:cNvPr id="64" name="Google Shape;64;p14"/>
          <p:cNvGrpSpPr/>
          <p:nvPr/>
        </p:nvGrpSpPr>
        <p:grpSpPr>
          <a:xfrm>
            <a:off x="7210950" y="4688137"/>
            <a:ext cx="1871625" cy="394075"/>
            <a:chOff x="7210950" y="4688137"/>
            <a:chExt cx="1871625" cy="394075"/>
          </a:xfrm>
        </p:grpSpPr>
        <p:pic>
          <p:nvPicPr>
            <p:cNvPr id="65" name="Google Shape;65;p14"/>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6" name="Google Shape;66;p14"/>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7" name="Google Shape;67;p14"/>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 name="Google Shape;68;p14"/>
          <p:cNvGrpSpPr/>
          <p:nvPr/>
        </p:nvGrpSpPr>
        <p:grpSpPr>
          <a:xfrm>
            <a:off x="193875" y="82900"/>
            <a:ext cx="8874000" cy="760800"/>
            <a:chOff x="117675" y="82900"/>
            <a:chExt cx="8874000" cy="760800"/>
          </a:xfrm>
        </p:grpSpPr>
        <p:sp>
          <p:nvSpPr>
            <p:cNvPr id="69" name="Google Shape;69;p14"/>
            <p:cNvSpPr txBox="1"/>
            <p:nvPr/>
          </p:nvSpPr>
          <p:spPr>
            <a:xfrm>
              <a:off x="117675" y="82900"/>
              <a:ext cx="88740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600">
                  <a:latin typeface="Avenir"/>
                  <a:ea typeface="Avenir"/>
                  <a:cs typeface="Avenir"/>
                  <a:sym typeface="Avenir"/>
                </a:rPr>
                <a:t>Lunar New Year</a:t>
              </a:r>
              <a:endParaRPr b="1" i="0" sz="3600" u="none" cap="none" strike="noStrike">
                <a:solidFill>
                  <a:srgbClr val="000000"/>
                </a:solidFill>
                <a:latin typeface="Avenir"/>
                <a:ea typeface="Avenir"/>
                <a:cs typeface="Avenir"/>
                <a:sym typeface="Avenir"/>
              </a:endParaRPr>
            </a:p>
          </p:txBody>
        </p:sp>
        <p:pic>
          <p:nvPicPr>
            <p:cNvPr id="70" name="Google Shape;70;p14"/>
            <p:cNvPicPr preferRelativeResize="0"/>
            <p:nvPr/>
          </p:nvPicPr>
          <p:blipFill rotWithShape="1">
            <a:blip r:embed="rId5">
              <a:alphaModFix/>
            </a:blip>
            <a:srcRect b="47690" l="32700" r="42280" t="46991"/>
            <a:stretch/>
          </p:blipFill>
          <p:spPr>
            <a:xfrm>
              <a:off x="166525" y="573675"/>
              <a:ext cx="880550" cy="270025"/>
            </a:xfrm>
            <a:prstGeom prst="rect">
              <a:avLst/>
            </a:prstGeom>
            <a:noFill/>
            <a:ln>
              <a:noFill/>
            </a:ln>
          </p:spPr>
        </p:pic>
      </p:grpSp>
      <p:grpSp>
        <p:nvGrpSpPr>
          <p:cNvPr id="71" name="Google Shape;71;p14"/>
          <p:cNvGrpSpPr/>
          <p:nvPr/>
        </p:nvGrpSpPr>
        <p:grpSpPr>
          <a:xfrm>
            <a:off x="5416800" y="1802100"/>
            <a:ext cx="3615900" cy="1539300"/>
            <a:chOff x="5264400" y="1802100"/>
            <a:chExt cx="3615900" cy="1539300"/>
          </a:xfrm>
        </p:grpSpPr>
        <p:sp>
          <p:nvSpPr>
            <p:cNvPr id="72" name="Google Shape;72;p14"/>
            <p:cNvSpPr txBox="1"/>
            <p:nvPr/>
          </p:nvSpPr>
          <p:spPr>
            <a:xfrm>
              <a:off x="5264400" y="1802100"/>
              <a:ext cx="3615900" cy="15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200">
                  <a:latin typeface="Avenir"/>
                  <a:ea typeface="Avenir"/>
                  <a:cs typeface="Avenir"/>
                  <a:sym typeface="Avenir"/>
                </a:rPr>
                <a:t>Lunar New Year is a big </a:t>
              </a:r>
              <a:r>
                <a:rPr lang="en" sz="2000">
                  <a:latin typeface="Open Sans SemiBold"/>
                  <a:ea typeface="Open Sans SemiBold"/>
                  <a:cs typeface="Open Sans SemiBold"/>
                  <a:sym typeface="Open Sans SemiBold"/>
                </a:rPr>
                <a:t>celebration</a:t>
              </a:r>
              <a:r>
                <a:rPr b="1" lang="en" sz="2200">
                  <a:latin typeface="Avenir"/>
                  <a:ea typeface="Avenir"/>
                  <a:cs typeface="Avenir"/>
                  <a:sym typeface="Avenir"/>
                </a:rPr>
                <a:t>. It is </a:t>
              </a:r>
              <a:r>
                <a:rPr b="1" lang="en" sz="2200">
                  <a:latin typeface="Avenir"/>
                  <a:ea typeface="Avenir"/>
                  <a:cs typeface="Avenir"/>
                  <a:sym typeface="Avenir"/>
                </a:rPr>
                <a:t>celebrated</a:t>
              </a:r>
              <a:r>
                <a:rPr b="1" lang="en" sz="2200">
                  <a:latin typeface="Avenir"/>
                  <a:ea typeface="Avenir"/>
                  <a:cs typeface="Avenir"/>
                  <a:sym typeface="Avenir"/>
                </a:rPr>
                <a:t> all over the world. </a:t>
              </a:r>
              <a:endParaRPr b="1" sz="2200">
                <a:latin typeface="Avenir"/>
                <a:ea typeface="Avenir"/>
                <a:cs typeface="Avenir"/>
                <a:sym typeface="Avenir"/>
              </a:endParaRPr>
            </a:p>
          </p:txBody>
        </p:sp>
        <p:cxnSp>
          <p:nvCxnSpPr>
            <p:cNvPr id="73" name="Google Shape;73;p14"/>
            <p:cNvCxnSpPr/>
            <p:nvPr/>
          </p:nvCxnSpPr>
          <p:spPr>
            <a:xfrm flipH="1" rot="10800000">
              <a:off x="5389425" y="2737275"/>
              <a:ext cx="1392000" cy="10200"/>
            </a:xfrm>
            <a:prstGeom prst="straightConnector1">
              <a:avLst/>
            </a:prstGeom>
            <a:noFill/>
            <a:ln cap="flat" cmpd="sng" w="19050">
              <a:solidFill>
                <a:srgbClr val="EDB50D"/>
              </a:solidFill>
              <a:prstDash val="solid"/>
              <a:round/>
              <a:headEnd len="med" w="med" type="none"/>
              <a:tailEnd len="med" w="med" type="none"/>
            </a:ln>
          </p:spPr>
        </p:cxnSp>
      </p:grpSp>
      <p:sp>
        <p:nvSpPr>
          <p:cNvPr id="74" name="Google Shape;74;p14"/>
          <p:cNvSpPr txBox="1"/>
          <p:nvPr/>
        </p:nvSpPr>
        <p:spPr>
          <a:xfrm>
            <a:off x="579500" y="42527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celebration | Getty Images</a:t>
            </a:r>
            <a:endParaRPr sz="700">
              <a:latin typeface="Avenir"/>
              <a:ea typeface="Avenir"/>
              <a:cs typeface="Avenir"/>
              <a:sym typeface="Avenir"/>
            </a:endParaRPr>
          </a:p>
        </p:txBody>
      </p:sp>
      <p:pic>
        <p:nvPicPr>
          <p:cNvPr id="75" name="Google Shape;75;p14"/>
          <p:cNvPicPr preferRelativeResize="0"/>
          <p:nvPr/>
        </p:nvPicPr>
        <p:blipFill>
          <a:blip r:embed="rId6">
            <a:alphaModFix/>
          </a:blip>
          <a:stretch>
            <a:fillRect/>
          </a:stretch>
        </p:blipFill>
        <p:spPr>
          <a:xfrm>
            <a:off x="339250" y="1051050"/>
            <a:ext cx="4925149" cy="32801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grpSp>
        <p:nvGrpSpPr>
          <p:cNvPr id="364" name="Google Shape;364;p32"/>
          <p:cNvGrpSpPr/>
          <p:nvPr/>
        </p:nvGrpSpPr>
        <p:grpSpPr>
          <a:xfrm>
            <a:off x="7210950" y="4688137"/>
            <a:ext cx="1871625" cy="394075"/>
            <a:chOff x="7210950" y="4688137"/>
            <a:chExt cx="1871625" cy="394075"/>
          </a:xfrm>
        </p:grpSpPr>
        <p:pic>
          <p:nvPicPr>
            <p:cNvPr id="365" name="Google Shape;365;p32"/>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366" name="Google Shape;366;p32"/>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367" name="Google Shape;367;p32"/>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32"/>
          <p:cNvSpPr txBox="1"/>
          <p:nvPr>
            <p:ph idx="1" type="body"/>
          </p:nvPr>
        </p:nvSpPr>
        <p:spPr>
          <a:xfrm>
            <a:off x="375100" y="767500"/>
            <a:ext cx="8530500" cy="592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chemeClr val="dk1"/>
                </a:solidFill>
                <a:latin typeface="Open Sans"/>
                <a:ea typeface="Open Sans"/>
                <a:cs typeface="Open Sans"/>
                <a:sym typeface="Open Sans"/>
              </a:rPr>
              <a:t>Firecracker</a:t>
            </a:r>
            <a:r>
              <a:rPr b="1" lang="en" sz="2000">
                <a:solidFill>
                  <a:schemeClr val="dk1"/>
                </a:solidFill>
                <a:latin typeface="Avenir"/>
                <a:ea typeface="Avenir"/>
                <a:cs typeface="Avenir"/>
                <a:sym typeface="Avenir"/>
              </a:rPr>
              <a:t>: a usually paper cylinder containing an explosive and a fuse and set off to make a noise </a:t>
            </a:r>
            <a:endParaRPr b="1" sz="2000">
              <a:solidFill>
                <a:schemeClr val="dk1"/>
              </a:solidFill>
              <a:latin typeface="Avenir"/>
              <a:ea typeface="Avenir"/>
              <a:cs typeface="Avenir"/>
              <a:sym typeface="Avenir"/>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sz="2000">
              <a:solidFill>
                <a:schemeClr val="dk1"/>
              </a:solidFill>
              <a:latin typeface="Avenir"/>
              <a:ea typeface="Avenir"/>
              <a:cs typeface="Avenir"/>
              <a:sym typeface="Avenir"/>
            </a:endParaRPr>
          </a:p>
        </p:txBody>
      </p:sp>
      <p:grpSp>
        <p:nvGrpSpPr>
          <p:cNvPr id="369" name="Google Shape;369;p32"/>
          <p:cNvGrpSpPr/>
          <p:nvPr/>
        </p:nvGrpSpPr>
        <p:grpSpPr>
          <a:xfrm>
            <a:off x="290400" y="1584575"/>
            <a:ext cx="8563200" cy="3103550"/>
            <a:chOff x="348575" y="1043625"/>
            <a:chExt cx="8563200" cy="3103550"/>
          </a:xfrm>
        </p:grpSpPr>
        <p:grpSp>
          <p:nvGrpSpPr>
            <p:cNvPr id="370" name="Google Shape;370;p32"/>
            <p:cNvGrpSpPr/>
            <p:nvPr/>
          </p:nvGrpSpPr>
          <p:grpSpPr>
            <a:xfrm>
              <a:off x="395124" y="1043625"/>
              <a:ext cx="8357864" cy="2876712"/>
              <a:chOff x="395125" y="1098313"/>
              <a:chExt cx="8357864" cy="2736338"/>
            </a:xfrm>
          </p:grpSpPr>
          <p:pic>
            <p:nvPicPr>
              <p:cNvPr id="371" name="Google Shape;371;p32"/>
              <p:cNvPicPr preferRelativeResize="0"/>
              <p:nvPr/>
            </p:nvPicPr>
            <p:blipFill rotWithShape="1">
              <a:blip r:embed="rId5">
                <a:alphaModFix/>
              </a:blip>
              <a:srcRect b="0" l="0" r="14199" t="0"/>
              <a:stretch/>
            </p:blipFill>
            <p:spPr>
              <a:xfrm>
                <a:off x="395125" y="1098325"/>
                <a:ext cx="4104499" cy="2736325"/>
              </a:xfrm>
              <a:prstGeom prst="rect">
                <a:avLst/>
              </a:prstGeom>
              <a:noFill/>
              <a:ln>
                <a:noFill/>
              </a:ln>
            </p:spPr>
          </p:pic>
          <p:pic>
            <p:nvPicPr>
              <p:cNvPr id="372" name="Google Shape;372;p32"/>
              <p:cNvPicPr preferRelativeResize="0"/>
              <p:nvPr/>
            </p:nvPicPr>
            <p:blipFill>
              <a:blip r:embed="rId6">
                <a:alphaModFix/>
              </a:blip>
              <a:stretch>
                <a:fillRect/>
              </a:stretch>
            </p:blipFill>
            <p:spPr>
              <a:xfrm>
                <a:off x="4648500" y="1098313"/>
                <a:ext cx="4104489" cy="2736326"/>
              </a:xfrm>
              <a:prstGeom prst="rect">
                <a:avLst/>
              </a:prstGeom>
              <a:noFill/>
              <a:ln>
                <a:noFill/>
              </a:ln>
            </p:spPr>
          </p:pic>
        </p:grpSp>
        <p:sp>
          <p:nvSpPr>
            <p:cNvPr id="373" name="Google Shape;373;p32"/>
            <p:cNvSpPr txBox="1"/>
            <p:nvPr/>
          </p:nvSpPr>
          <p:spPr>
            <a:xfrm>
              <a:off x="4768175" y="385467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a:t>
              </a:r>
              <a:r>
                <a:rPr lang="en" sz="700">
                  <a:latin typeface="Avenir"/>
                  <a:ea typeface="Avenir"/>
                  <a:cs typeface="Avenir"/>
                  <a:sym typeface="Avenir"/>
                </a:rPr>
                <a:t>fireworks</a:t>
              </a:r>
              <a:r>
                <a:rPr lang="en" sz="700">
                  <a:latin typeface="Avenir"/>
                  <a:ea typeface="Avenir"/>
                  <a:cs typeface="Avenir"/>
                  <a:sym typeface="Avenir"/>
                </a:rPr>
                <a:t> in Tiananmen Square, Beijing China (AFP)</a:t>
              </a:r>
              <a:endParaRPr sz="700">
                <a:latin typeface="Avenir"/>
                <a:ea typeface="Avenir"/>
                <a:cs typeface="Avenir"/>
                <a:sym typeface="Avenir"/>
              </a:endParaRPr>
            </a:p>
          </p:txBody>
        </p:sp>
        <p:sp>
          <p:nvSpPr>
            <p:cNvPr id="374" name="Google Shape;374;p32"/>
            <p:cNvSpPr txBox="1"/>
            <p:nvPr/>
          </p:nvSpPr>
          <p:spPr>
            <a:xfrm>
              <a:off x="348575" y="385467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Year of the Rabbit Spring Festival  firework show (Associated Press)</a:t>
              </a:r>
              <a:endParaRPr sz="700">
                <a:latin typeface="Avenir"/>
                <a:ea typeface="Avenir"/>
                <a:cs typeface="Avenir"/>
                <a:sym typeface="Avenir"/>
              </a:endParaRPr>
            </a:p>
          </p:txBody>
        </p:sp>
      </p:grpSp>
      <p:sp>
        <p:nvSpPr>
          <p:cNvPr id="375" name="Google Shape;375;p32"/>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76" name="Google Shape;376;p32"/>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3"/>
          <p:cNvSpPr txBox="1"/>
          <p:nvPr>
            <p:ph idx="1" type="body"/>
          </p:nvPr>
        </p:nvSpPr>
        <p:spPr>
          <a:xfrm>
            <a:off x="264450" y="859225"/>
            <a:ext cx="8615100" cy="5925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 sz="2000">
                <a:solidFill>
                  <a:schemeClr val="dk1"/>
                </a:solidFill>
                <a:latin typeface="Open Sans"/>
                <a:ea typeface="Open Sans"/>
                <a:cs typeface="Open Sans"/>
                <a:sym typeface="Open Sans"/>
              </a:rPr>
              <a:t>Immigrant:</a:t>
            </a:r>
            <a:r>
              <a:rPr b="1" lang="en" sz="20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a person who comes to a country to stay there permanently </a:t>
            </a:r>
            <a:endParaRPr sz="2000">
              <a:solidFill>
                <a:schemeClr val="dk1"/>
              </a:solidFill>
              <a:latin typeface="Open Sans"/>
              <a:ea typeface="Open Sans"/>
              <a:cs typeface="Open Sans"/>
              <a:sym typeface="Open Sans"/>
            </a:endParaRPr>
          </a:p>
          <a:p>
            <a:pPr indent="0" lvl="0" marL="0" rtl="0" algn="ctr">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ctr">
              <a:spcBef>
                <a:spcPts val="1000"/>
              </a:spcBef>
              <a:spcAft>
                <a:spcPts val="1000"/>
              </a:spcAft>
              <a:buNone/>
            </a:pPr>
            <a:r>
              <a:t/>
            </a:r>
            <a:endParaRPr b="1" sz="2000">
              <a:solidFill>
                <a:schemeClr val="dk1"/>
              </a:solidFill>
              <a:latin typeface="Avenir"/>
              <a:ea typeface="Avenir"/>
              <a:cs typeface="Avenir"/>
              <a:sym typeface="Avenir"/>
            </a:endParaRPr>
          </a:p>
        </p:txBody>
      </p:sp>
      <p:grpSp>
        <p:nvGrpSpPr>
          <p:cNvPr id="382" name="Google Shape;382;p33"/>
          <p:cNvGrpSpPr/>
          <p:nvPr/>
        </p:nvGrpSpPr>
        <p:grpSpPr>
          <a:xfrm>
            <a:off x="7210950" y="4688137"/>
            <a:ext cx="1871625" cy="394075"/>
            <a:chOff x="7210950" y="4688137"/>
            <a:chExt cx="1871625" cy="394075"/>
          </a:xfrm>
        </p:grpSpPr>
        <p:pic>
          <p:nvPicPr>
            <p:cNvPr id="383" name="Google Shape;383;p33"/>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384" name="Google Shape;384;p33"/>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385" name="Google Shape;385;p33"/>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33"/>
          <p:cNvGrpSpPr/>
          <p:nvPr/>
        </p:nvGrpSpPr>
        <p:grpSpPr>
          <a:xfrm>
            <a:off x="322825" y="1496025"/>
            <a:ext cx="8498350" cy="3147800"/>
            <a:chOff x="322825" y="1056400"/>
            <a:chExt cx="8498350" cy="3147800"/>
          </a:xfrm>
        </p:grpSpPr>
        <p:grpSp>
          <p:nvGrpSpPr>
            <p:cNvPr id="387" name="Google Shape;387;p33"/>
            <p:cNvGrpSpPr/>
            <p:nvPr/>
          </p:nvGrpSpPr>
          <p:grpSpPr>
            <a:xfrm>
              <a:off x="322834" y="1056400"/>
              <a:ext cx="8498333" cy="2931499"/>
              <a:chOff x="462625" y="1056400"/>
              <a:chExt cx="8018051" cy="2931499"/>
            </a:xfrm>
          </p:grpSpPr>
          <p:pic>
            <p:nvPicPr>
              <p:cNvPr id="388" name="Google Shape;388;p33"/>
              <p:cNvPicPr preferRelativeResize="0"/>
              <p:nvPr/>
            </p:nvPicPr>
            <p:blipFill>
              <a:blip r:embed="rId5">
                <a:alphaModFix/>
              </a:blip>
              <a:stretch>
                <a:fillRect/>
              </a:stretch>
            </p:blipFill>
            <p:spPr>
              <a:xfrm>
                <a:off x="462625" y="1056400"/>
                <a:ext cx="3908685" cy="2931499"/>
              </a:xfrm>
              <a:prstGeom prst="rect">
                <a:avLst/>
              </a:prstGeom>
              <a:noFill/>
              <a:ln>
                <a:noFill/>
              </a:ln>
            </p:spPr>
          </p:pic>
          <p:pic>
            <p:nvPicPr>
              <p:cNvPr id="389" name="Google Shape;389;p33"/>
              <p:cNvPicPr preferRelativeResize="0"/>
              <p:nvPr/>
            </p:nvPicPr>
            <p:blipFill rotWithShape="1">
              <a:blip r:embed="rId6">
                <a:alphaModFix/>
              </a:blip>
              <a:srcRect b="2534" l="2534" r="0" t="0"/>
              <a:stretch/>
            </p:blipFill>
            <p:spPr>
              <a:xfrm>
                <a:off x="4572000" y="1056400"/>
                <a:ext cx="3908676" cy="2931499"/>
              </a:xfrm>
              <a:prstGeom prst="rect">
                <a:avLst/>
              </a:prstGeom>
              <a:noFill/>
              <a:ln>
                <a:noFill/>
              </a:ln>
            </p:spPr>
          </p:pic>
        </p:grpSp>
        <p:sp>
          <p:nvSpPr>
            <p:cNvPr id="390" name="Google Shape;390;p33"/>
            <p:cNvSpPr txBox="1"/>
            <p:nvPr/>
          </p:nvSpPr>
          <p:spPr>
            <a:xfrm>
              <a:off x="322825" y="391170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Border identification documents for entry into U.S. at Angel Island (Robin Espinola) </a:t>
              </a:r>
              <a:endParaRPr sz="700">
                <a:latin typeface="Avenir"/>
                <a:ea typeface="Avenir"/>
                <a:cs typeface="Avenir"/>
                <a:sym typeface="Avenir"/>
              </a:endParaRPr>
            </a:p>
          </p:txBody>
        </p:sp>
        <p:sp>
          <p:nvSpPr>
            <p:cNvPr id="391" name="Google Shape;391;p33"/>
            <p:cNvSpPr txBox="1"/>
            <p:nvPr/>
          </p:nvSpPr>
          <p:spPr>
            <a:xfrm>
              <a:off x="4677575" y="391170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Group portrait of Chinese children (Chicago History Museum/Getty Images)  </a:t>
              </a:r>
              <a:endParaRPr sz="700">
                <a:latin typeface="Avenir"/>
                <a:ea typeface="Avenir"/>
                <a:cs typeface="Avenir"/>
                <a:sym typeface="Avenir"/>
              </a:endParaRPr>
            </a:p>
          </p:txBody>
        </p:sp>
      </p:grpSp>
      <p:sp>
        <p:nvSpPr>
          <p:cNvPr id="392" name="Google Shape;392;p33"/>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393" name="Google Shape;393;p33"/>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pSp>
        <p:nvGrpSpPr>
          <p:cNvPr id="398" name="Google Shape;398;p34"/>
          <p:cNvGrpSpPr/>
          <p:nvPr/>
        </p:nvGrpSpPr>
        <p:grpSpPr>
          <a:xfrm>
            <a:off x="7210950" y="4688137"/>
            <a:ext cx="1871625" cy="394075"/>
            <a:chOff x="7210950" y="4688137"/>
            <a:chExt cx="1871625" cy="394075"/>
          </a:xfrm>
        </p:grpSpPr>
        <p:pic>
          <p:nvPicPr>
            <p:cNvPr id="399" name="Google Shape;399;p34"/>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00" name="Google Shape;400;p34"/>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01" name="Google Shape;401;p34"/>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2" name="Google Shape;402;p34"/>
          <p:cNvSpPr txBox="1"/>
          <p:nvPr>
            <p:ph idx="1" type="body"/>
          </p:nvPr>
        </p:nvSpPr>
        <p:spPr>
          <a:xfrm>
            <a:off x="929575" y="823875"/>
            <a:ext cx="7548600" cy="5925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 sz="2000">
                <a:solidFill>
                  <a:schemeClr val="dk1"/>
                </a:solidFill>
                <a:latin typeface="Open Sans"/>
                <a:ea typeface="Open Sans"/>
                <a:cs typeface="Open Sans"/>
                <a:sym typeface="Open Sans"/>
              </a:rPr>
              <a:t>Lunar calendar</a:t>
            </a:r>
            <a:r>
              <a:rPr b="1" lang="en" sz="20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a dating system based on the moon cycle</a:t>
            </a:r>
            <a:r>
              <a:rPr b="1" lang="en" sz="2000">
                <a:solidFill>
                  <a:schemeClr val="dk1"/>
                </a:solidFill>
                <a:latin typeface="Avenir"/>
                <a:ea typeface="Avenir"/>
                <a:cs typeface="Avenir"/>
                <a:sym typeface="Avenir"/>
              </a:rPr>
              <a:t> </a:t>
            </a:r>
            <a:endParaRPr b="1" sz="2000">
              <a:solidFill>
                <a:schemeClr val="dk1"/>
              </a:solidFill>
              <a:latin typeface="Avenir"/>
              <a:ea typeface="Avenir"/>
              <a:cs typeface="Avenir"/>
              <a:sym typeface="Avenir"/>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sz="2000">
              <a:solidFill>
                <a:schemeClr val="dk1"/>
              </a:solidFill>
              <a:latin typeface="Avenir"/>
              <a:ea typeface="Avenir"/>
              <a:cs typeface="Avenir"/>
              <a:sym typeface="Avenir"/>
            </a:endParaRPr>
          </a:p>
        </p:txBody>
      </p:sp>
      <p:grpSp>
        <p:nvGrpSpPr>
          <p:cNvPr id="403" name="Google Shape;403;p34"/>
          <p:cNvGrpSpPr/>
          <p:nvPr/>
        </p:nvGrpSpPr>
        <p:grpSpPr>
          <a:xfrm>
            <a:off x="326675" y="1339438"/>
            <a:ext cx="8103575" cy="3300050"/>
            <a:chOff x="318925" y="906463"/>
            <a:chExt cx="8103575" cy="3300050"/>
          </a:xfrm>
        </p:grpSpPr>
        <p:pic>
          <p:nvPicPr>
            <p:cNvPr id="404" name="Google Shape;404;p34"/>
            <p:cNvPicPr preferRelativeResize="0"/>
            <p:nvPr/>
          </p:nvPicPr>
          <p:blipFill>
            <a:blip r:embed="rId5">
              <a:alphaModFix/>
            </a:blip>
            <a:stretch>
              <a:fillRect/>
            </a:stretch>
          </p:blipFill>
          <p:spPr>
            <a:xfrm>
              <a:off x="4513109" y="1046216"/>
              <a:ext cx="3772444" cy="2940865"/>
            </a:xfrm>
            <a:prstGeom prst="rect">
              <a:avLst/>
            </a:prstGeom>
            <a:noFill/>
            <a:ln>
              <a:noFill/>
            </a:ln>
          </p:spPr>
        </p:pic>
        <p:pic>
          <p:nvPicPr>
            <p:cNvPr id="405" name="Google Shape;405;p34"/>
            <p:cNvPicPr preferRelativeResize="0"/>
            <p:nvPr/>
          </p:nvPicPr>
          <p:blipFill>
            <a:blip r:embed="rId6">
              <a:alphaModFix/>
            </a:blip>
            <a:stretch>
              <a:fillRect/>
            </a:stretch>
          </p:blipFill>
          <p:spPr>
            <a:xfrm>
              <a:off x="868048" y="906463"/>
              <a:ext cx="3130926" cy="3072124"/>
            </a:xfrm>
            <a:prstGeom prst="rect">
              <a:avLst/>
            </a:prstGeom>
            <a:noFill/>
            <a:ln>
              <a:noFill/>
            </a:ln>
          </p:spPr>
        </p:pic>
        <p:sp>
          <p:nvSpPr>
            <p:cNvPr id="406" name="Google Shape;406;p34"/>
            <p:cNvSpPr txBox="1"/>
            <p:nvPr/>
          </p:nvSpPr>
          <p:spPr>
            <a:xfrm>
              <a:off x="318925" y="38919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Zodiac  (wikimedia)</a:t>
              </a:r>
              <a:endParaRPr sz="700">
                <a:latin typeface="Avenir"/>
                <a:ea typeface="Avenir"/>
                <a:cs typeface="Avenir"/>
                <a:sym typeface="Avenir"/>
              </a:endParaRPr>
            </a:p>
          </p:txBody>
        </p:sp>
        <p:sp>
          <p:nvSpPr>
            <p:cNvPr id="407" name="Google Shape;407;p34"/>
            <p:cNvSpPr txBox="1"/>
            <p:nvPr/>
          </p:nvSpPr>
          <p:spPr>
            <a:xfrm>
              <a:off x="4278900" y="3914013"/>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2023 moon phases (vectorstock.com)</a:t>
              </a:r>
              <a:endParaRPr sz="700">
                <a:latin typeface="Avenir"/>
                <a:ea typeface="Avenir"/>
                <a:cs typeface="Avenir"/>
                <a:sym typeface="Avenir"/>
              </a:endParaRPr>
            </a:p>
          </p:txBody>
        </p:sp>
      </p:grpSp>
      <p:sp>
        <p:nvSpPr>
          <p:cNvPr id="408" name="Google Shape;408;p34"/>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409" name="Google Shape;409;p34"/>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5"/>
          <p:cNvSpPr txBox="1"/>
          <p:nvPr>
            <p:ph idx="1" type="body"/>
          </p:nvPr>
        </p:nvSpPr>
        <p:spPr>
          <a:xfrm>
            <a:off x="808050" y="1049825"/>
            <a:ext cx="7527900" cy="5925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 sz="2100">
                <a:solidFill>
                  <a:schemeClr val="dk1"/>
                </a:solidFill>
                <a:latin typeface="Open Sans"/>
                <a:ea typeface="Open Sans"/>
                <a:cs typeface="Open Sans"/>
                <a:sym typeface="Open Sans"/>
              </a:rPr>
              <a:t>Parade</a:t>
            </a:r>
            <a:r>
              <a:rPr lang="en" sz="2100">
                <a:solidFill>
                  <a:schemeClr val="dk1"/>
                </a:solidFill>
                <a:latin typeface="Avenir"/>
                <a:ea typeface="Avenir"/>
                <a:cs typeface="Avenir"/>
                <a:sym typeface="Avenir"/>
              </a:rPr>
              <a:t>: </a:t>
            </a:r>
            <a:r>
              <a:rPr lang="en" sz="2000">
                <a:solidFill>
                  <a:schemeClr val="dk1"/>
                </a:solidFill>
                <a:latin typeface="Avenir"/>
                <a:ea typeface="Avenir"/>
                <a:cs typeface="Avenir"/>
                <a:sym typeface="Avenir"/>
              </a:rPr>
              <a:t>a public procession usually to mark a holiday or event </a:t>
            </a:r>
            <a:endParaRPr sz="2000">
              <a:solidFill>
                <a:schemeClr val="dk1"/>
              </a:solidFill>
              <a:latin typeface="Avenir"/>
              <a:ea typeface="Avenir"/>
              <a:cs typeface="Avenir"/>
              <a:sym typeface="Avenir"/>
            </a:endParaRPr>
          </a:p>
          <a:p>
            <a:pPr indent="0" lvl="0" marL="0" rtl="0" algn="ctr">
              <a:spcBef>
                <a:spcPts val="1000"/>
              </a:spcBef>
              <a:spcAft>
                <a:spcPts val="0"/>
              </a:spcAft>
              <a:buClr>
                <a:schemeClr val="dk1"/>
              </a:buClr>
              <a:buSzPts val="1100"/>
              <a:buFont typeface="Arial"/>
              <a:buNone/>
            </a:pPr>
            <a:r>
              <a:t/>
            </a:r>
            <a:endParaRPr sz="2100">
              <a:solidFill>
                <a:schemeClr val="dk1"/>
              </a:solidFill>
              <a:latin typeface="Avenir"/>
              <a:ea typeface="Avenir"/>
              <a:cs typeface="Avenir"/>
              <a:sym typeface="Avenir"/>
            </a:endParaRPr>
          </a:p>
          <a:p>
            <a:pPr indent="0" lvl="0" marL="0" rtl="0" algn="ctr">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sz="2000">
              <a:solidFill>
                <a:schemeClr val="dk1"/>
              </a:solidFill>
              <a:latin typeface="Avenir"/>
              <a:ea typeface="Avenir"/>
              <a:cs typeface="Avenir"/>
              <a:sym typeface="Avenir"/>
            </a:endParaRPr>
          </a:p>
        </p:txBody>
      </p:sp>
      <p:grpSp>
        <p:nvGrpSpPr>
          <p:cNvPr id="415" name="Google Shape;415;p35"/>
          <p:cNvGrpSpPr/>
          <p:nvPr/>
        </p:nvGrpSpPr>
        <p:grpSpPr>
          <a:xfrm>
            <a:off x="7210950" y="4688137"/>
            <a:ext cx="1871625" cy="394075"/>
            <a:chOff x="7210950" y="4688137"/>
            <a:chExt cx="1871625" cy="394075"/>
          </a:xfrm>
        </p:grpSpPr>
        <p:pic>
          <p:nvPicPr>
            <p:cNvPr id="416" name="Google Shape;416;p35"/>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17" name="Google Shape;417;p35"/>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18" name="Google Shape;418;p35"/>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 name="Google Shape;419;p35"/>
          <p:cNvGrpSpPr/>
          <p:nvPr/>
        </p:nvGrpSpPr>
        <p:grpSpPr>
          <a:xfrm>
            <a:off x="395125" y="1642313"/>
            <a:ext cx="8515800" cy="2951325"/>
            <a:chOff x="395125" y="1080700"/>
            <a:chExt cx="8515800" cy="2951325"/>
          </a:xfrm>
        </p:grpSpPr>
        <p:pic>
          <p:nvPicPr>
            <p:cNvPr id="420" name="Google Shape;420;p35"/>
            <p:cNvPicPr preferRelativeResize="0"/>
            <p:nvPr/>
          </p:nvPicPr>
          <p:blipFill>
            <a:blip r:embed="rId5">
              <a:alphaModFix/>
            </a:blip>
            <a:stretch>
              <a:fillRect/>
            </a:stretch>
          </p:blipFill>
          <p:spPr>
            <a:xfrm>
              <a:off x="4714375" y="1080700"/>
              <a:ext cx="4147308" cy="2735025"/>
            </a:xfrm>
            <a:prstGeom prst="rect">
              <a:avLst/>
            </a:prstGeom>
            <a:noFill/>
            <a:ln>
              <a:noFill/>
            </a:ln>
          </p:spPr>
        </p:pic>
        <p:pic>
          <p:nvPicPr>
            <p:cNvPr id="421" name="Google Shape;421;p35"/>
            <p:cNvPicPr preferRelativeResize="0"/>
            <p:nvPr/>
          </p:nvPicPr>
          <p:blipFill>
            <a:blip r:embed="rId6">
              <a:alphaModFix/>
            </a:blip>
            <a:stretch>
              <a:fillRect/>
            </a:stretch>
          </p:blipFill>
          <p:spPr>
            <a:xfrm>
              <a:off x="471325" y="1080700"/>
              <a:ext cx="4102549" cy="2735025"/>
            </a:xfrm>
            <a:prstGeom prst="rect">
              <a:avLst/>
            </a:prstGeom>
            <a:noFill/>
            <a:ln>
              <a:noFill/>
            </a:ln>
          </p:spPr>
        </p:pic>
        <p:sp>
          <p:nvSpPr>
            <p:cNvPr id="422" name="Google Shape;422;p35"/>
            <p:cNvSpPr txBox="1"/>
            <p:nvPr/>
          </p:nvSpPr>
          <p:spPr>
            <a:xfrm>
              <a:off x="395125" y="37395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CNY Festival in Edinburgh, </a:t>
              </a:r>
              <a:r>
                <a:rPr lang="en" sz="700">
                  <a:latin typeface="Avenir"/>
                  <a:ea typeface="Avenir"/>
                  <a:cs typeface="Avenir"/>
                  <a:sym typeface="Avenir"/>
                </a:rPr>
                <a:t>Scotland</a:t>
              </a:r>
              <a:r>
                <a:rPr lang="en" sz="700">
                  <a:latin typeface="Avenir"/>
                  <a:ea typeface="Avenir"/>
                  <a:cs typeface="Avenir"/>
                  <a:sym typeface="Avenir"/>
                </a:rPr>
                <a:t> (Jeff J Mitchell/Getty Images)</a:t>
              </a:r>
              <a:endParaRPr sz="700">
                <a:latin typeface="Avenir"/>
                <a:ea typeface="Avenir"/>
                <a:cs typeface="Avenir"/>
                <a:sym typeface="Avenir"/>
              </a:endParaRPr>
            </a:p>
          </p:txBody>
        </p:sp>
        <p:sp>
          <p:nvSpPr>
            <p:cNvPr id="423" name="Google Shape;423;p35"/>
            <p:cNvSpPr txBox="1"/>
            <p:nvPr/>
          </p:nvSpPr>
          <p:spPr>
            <a:xfrm>
              <a:off x="4767325" y="37395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CNYC Lunar New Year Parade (wikimedia) </a:t>
              </a:r>
              <a:endParaRPr sz="700">
                <a:latin typeface="Avenir"/>
                <a:ea typeface="Avenir"/>
                <a:cs typeface="Avenir"/>
                <a:sym typeface="Avenir"/>
              </a:endParaRPr>
            </a:p>
          </p:txBody>
        </p:sp>
      </p:grpSp>
      <p:sp>
        <p:nvSpPr>
          <p:cNvPr id="424" name="Google Shape;424;p35"/>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425" name="Google Shape;425;p35"/>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grpSp>
        <p:nvGrpSpPr>
          <p:cNvPr id="430" name="Google Shape;430;p36"/>
          <p:cNvGrpSpPr/>
          <p:nvPr/>
        </p:nvGrpSpPr>
        <p:grpSpPr>
          <a:xfrm>
            <a:off x="7210950" y="4688137"/>
            <a:ext cx="1871625" cy="394075"/>
            <a:chOff x="7210950" y="4688137"/>
            <a:chExt cx="1871625" cy="394075"/>
          </a:xfrm>
        </p:grpSpPr>
        <p:pic>
          <p:nvPicPr>
            <p:cNvPr id="431" name="Google Shape;431;p36"/>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32" name="Google Shape;432;p36"/>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33" name="Google Shape;433;p36"/>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 name="Google Shape;434;p36"/>
          <p:cNvSpPr txBox="1"/>
          <p:nvPr>
            <p:ph idx="1" type="body"/>
          </p:nvPr>
        </p:nvSpPr>
        <p:spPr>
          <a:xfrm>
            <a:off x="246887" y="825875"/>
            <a:ext cx="8541000" cy="5925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 sz="2100">
                <a:solidFill>
                  <a:schemeClr val="dk1"/>
                </a:solidFill>
                <a:latin typeface="Open Sans"/>
                <a:ea typeface="Open Sans"/>
                <a:cs typeface="Open Sans"/>
                <a:sym typeface="Open Sans"/>
              </a:rPr>
              <a:t>Public</a:t>
            </a:r>
            <a:r>
              <a:rPr lang="en" sz="2100">
                <a:solidFill>
                  <a:schemeClr val="dk1"/>
                </a:solidFill>
                <a:latin typeface="Avenir"/>
                <a:ea typeface="Avenir"/>
                <a:cs typeface="Avenir"/>
                <a:sym typeface="Avenir"/>
              </a:rPr>
              <a:t>: open to general view</a:t>
            </a:r>
            <a:endParaRPr sz="2100">
              <a:solidFill>
                <a:schemeClr val="dk1"/>
              </a:solidFill>
              <a:latin typeface="Avenir"/>
              <a:ea typeface="Avenir"/>
              <a:cs typeface="Avenir"/>
              <a:sym typeface="Avenir"/>
            </a:endParaRPr>
          </a:p>
          <a:p>
            <a:pPr indent="0" lvl="0" marL="0" rtl="0" algn="l">
              <a:spcBef>
                <a:spcPts val="1000"/>
              </a:spcBef>
              <a:spcAft>
                <a:spcPts val="0"/>
              </a:spcAft>
              <a:buNone/>
            </a:pPr>
            <a:r>
              <a:t/>
            </a:r>
            <a:endParaRPr b="1" sz="21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a:solidFill>
                <a:schemeClr val="dk1"/>
              </a:solidFill>
              <a:latin typeface="Avenir"/>
              <a:ea typeface="Avenir"/>
              <a:cs typeface="Avenir"/>
              <a:sym typeface="Avenir"/>
            </a:endParaRPr>
          </a:p>
        </p:txBody>
      </p:sp>
      <p:grpSp>
        <p:nvGrpSpPr>
          <p:cNvPr id="435" name="Google Shape;435;p36"/>
          <p:cNvGrpSpPr/>
          <p:nvPr/>
        </p:nvGrpSpPr>
        <p:grpSpPr>
          <a:xfrm>
            <a:off x="290138" y="1418385"/>
            <a:ext cx="8454474" cy="3023640"/>
            <a:chOff x="290138" y="1011760"/>
            <a:chExt cx="8454474" cy="3023640"/>
          </a:xfrm>
        </p:grpSpPr>
        <p:grpSp>
          <p:nvGrpSpPr>
            <p:cNvPr id="436" name="Google Shape;436;p36"/>
            <p:cNvGrpSpPr/>
            <p:nvPr/>
          </p:nvGrpSpPr>
          <p:grpSpPr>
            <a:xfrm>
              <a:off x="290138" y="1011760"/>
              <a:ext cx="8454474" cy="2807343"/>
              <a:chOff x="395125" y="1164438"/>
              <a:chExt cx="8454474" cy="2647438"/>
            </a:xfrm>
          </p:grpSpPr>
          <p:pic>
            <p:nvPicPr>
              <p:cNvPr id="437" name="Google Shape;437;p36"/>
              <p:cNvPicPr preferRelativeResize="0"/>
              <p:nvPr/>
            </p:nvPicPr>
            <p:blipFill rotWithShape="1">
              <a:blip r:embed="rId5">
                <a:alphaModFix/>
              </a:blip>
              <a:srcRect b="0" l="4861" r="0" t="0"/>
              <a:stretch/>
            </p:blipFill>
            <p:spPr>
              <a:xfrm>
                <a:off x="4707525" y="1164450"/>
                <a:ext cx="4142074" cy="2647426"/>
              </a:xfrm>
              <a:prstGeom prst="rect">
                <a:avLst/>
              </a:prstGeom>
              <a:noFill/>
              <a:ln>
                <a:noFill/>
              </a:ln>
            </p:spPr>
          </p:pic>
          <p:pic>
            <p:nvPicPr>
              <p:cNvPr id="438" name="Google Shape;438;p36"/>
              <p:cNvPicPr preferRelativeResize="0"/>
              <p:nvPr/>
            </p:nvPicPr>
            <p:blipFill rotWithShape="1">
              <a:blip r:embed="rId6">
                <a:alphaModFix/>
              </a:blip>
              <a:srcRect b="0" l="2963" r="2954" t="0"/>
              <a:stretch/>
            </p:blipFill>
            <p:spPr>
              <a:xfrm>
                <a:off x="395125" y="1164438"/>
                <a:ext cx="4142074" cy="2647426"/>
              </a:xfrm>
              <a:prstGeom prst="rect">
                <a:avLst/>
              </a:prstGeom>
              <a:noFill/>
              <a:ln>
                <a:noFill/>
              </a:ln>
            </p:spPr>
          </p:pic>
        </p:grpSp>
        <p:sp>
          <p:nvSpPr>
            <p:cNvPr id="439" name="Google Shape;439;p36"/>
            <p:cNvSpPr txBox="1"/>
            <p:nvPr/>
          </p:nvSpPr>
          <p:spPr>
            <a:xfrm>
              <a:off x="367500"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display (Eastimages/Getty Images)</a:t>
              </a:r>
              <a:endParaRPr sz="700">
                <a:latin typeface="Avenir"/>
                <a:ea typeface="Avenir"/>
                <a:cs typeface="Avenir"/>
                <a:sym typeface="Avenir"/>
              </a:endParaRPr>
            </a:p>
          </p:txBody>
        </p:sp>
        <p:sp>
          <p:nvSpPr>
            <p:cNvPr id="440" name="Google Shape;440;p36"/>
            <p:cNvSpPr txBox="1"/>
            <p:nvPr/>
          </p:nvSpPr>
          <p:spPr>
            <a:xfrm>
              <a:off x="4572000" y="374290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Year of the Rabbit display in Singapore (Singapore Chinese Cultural Centre)</a:t>
              </a:r>
              <a:endParaRPr sz="700">
                <a:latin typeface="Avenir"/>
                <a:ea typeface="Avenir"/>
                <a:cs typeface="Avenir"/>
                <a:sym typeface="Avenir"/>
              </a:endParaRPr>
            </a:p>
          </p:txBody>
        </p:sp>
      </p:grpSp>
      <p:sp>
        <p:nvSpPr>
          <p:cNvPr id="441" name="Google Shape;441;p36"/>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442" name="Google Shape;442;p36"/>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7"/>
          <p:cNvSpPr txBox="1"/>
          <p:nvPr>
            <p:ph idx="1" type="body"/>
          </p:nvPr>
        </p:nvSpPr>
        <p:spPr>
          <a:xfrm>
            <a:off x="326675" y="1032175"/>
            <a:ext cx="8316000" cy="5925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 sz="2000">
                <a:solidFill>
                  <a:schemeClr val="dk1"/>
                </a:solidFill>
                <a:latin typeface="Open Sans"/>
                <a:ea typeface="Open Sans"/>
                <a:cs typeface="Open Sans"/>
                <a:sym typeface="Open Sans"/>
              </a:rPr>
              <a:t>Tradition</a:t>
            </a:r>
            <a:r>
              <a:rPr b="1" lang="en" sz="2000">
                <a:solidFill>
                  <a:schemeClr val="dk1"/>
                </a:solidFill>
                <a:latin typeface="Avenir"/>
                <a:ea typeface="Avenir"/>
                <a:cs typeface="Avenir"/>
                <a:sym typeface="Avenir"/>
              </a:rPr>
              <a:t>: the handing down of information, beliefs, or customs </a:t>
            </a:r>
            <a:endParaRPr b="1" sz="2000">
              <a:solidFill>
                <a:schemeClr val="dk1"/>
              </a:solidFill>
              <a:latin typeface="Avenir"/>
              <a:ea typeface="Avenir"/>
              <a:cs typeface="Avenir"/>
              <a:sym typeface="Avenir"/>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b="1" sz="2000">
              <a:solidFill>
                <a:schemeClr val="dk1"/>
              </a:solidFill>
              <a:latin typeface="Open Sans"/>
              <a:ea typeface="Open Sans"/>
              <a:cs typeface="Open Sans"/>
              <a:sym typeface="Open Sans"/>
            </a:endParaRPr>
          </a:p>
          <a:p>
            <a:pPr indent="0" lvl="0" marL="0" rtl="0" algn="l">
              <a:spcBef>
                <a:spcPts val="1000"/>
              </a:spcBef>
              <a:spcAft>
                <a:spcPts val="1000"/>
              </a:spcAft>
              <a:buNone/>
            </a:pPr>
            <a:r>
              <a:t/>
            </a:r>
            <a:endParaRPr b="1" sz="2000">
              <a:solidFill>
                <a:schemeClr val="dk1"/>
              </a:solidFill>
              <a:latin typeface="Avenir"/>
              <a:ea typeface="Avenir"/>
              <a:cs typeface="Avenir"/>
              <a:sym typeface="Avenir"/>
            </a:endParaRPr>
          </a:p>
        </p:txBody>
      </p:sp>
      <p:grpSp>
        <p:nvGrpSpPr>
          <p:cNvPr id="448" name="Google Shape;448;p37"/>
          <p:cNvGrpSpPr/>
          <p:nvPr/>
        </p:nvGrpSpPr>
        <p:grpSpPr>
          <a:xfrm>
            <a:off x="7210950" y="4688137"/>
            <a:ext cx="1871625" cy="394075"/>
            <a:chOff x="7210950" y="4688137"/>
            <a:chExt cx="1871625" cy="394075"/>
          </a:xfrm>
        </p:grpSpPr>
        <p:pic>
          <p:nvPicPr>
            <p:cNvPr id="449" name="Google Shape;449;p37"/>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50" name="Google Shape;450;p37"/>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51" name="Google Shape;451;p37"/>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37"/>
          <p:cNvGrpSpPr/>
          <p:nvPr/>
        </p:nvGrpSpPr>
        <p:grpSpPr>
          <a:xfrm>
            <a:off x="372163" y="1624675"/>
            <a:ext cx="8399675" cy="2949250"/>
            <a:chOff x="367500" y="1080700"/>
            <a:chExt cx="8399675" cy="2949250"/>
          </a:xfrm>
        </p:grpSpPr>
        <p:grpSp>
          <p:nvGrpSpPr>
            <p:cNvPr id="453" name="Google Shape;453;p37"/>
            <p:cNvGrpSpPr/>
            <p:nvPr/>
          </p:nvGrpSpPr>
          <p:grpSpPr>
            <a:xfrm>
              <a:off x="376825" y="1080700"/>
              <a:ext cx="8390350" cy="2735025"/>
              <a:chOff x="395125" y="1080700"/>
              <a:chExt cx="8390350" cy="2735025"/>
            </a:xfrm>
          </p:grpSpPr>
          <p:pic>
            <p:nvPicPr>
              <p:cNvPr id="454" name="Google Shape;454;p37"/>
              <p:cNvPicPr preferRelativeResize="0"/>
              <p:nvPr/>
            </p:nvPicPr>
            <p:blipFill>
              <a:blip r:embed="rId5">
                <a:alphaModFix/>
              </a:blip>
              <a:stretch>
                <a:fillRect/>
              </a:stretch>
            </p:blipFill>
            <p:spPr>
              <a:xfrm>
                <a:off x="395125" y="1080700"/>
                <a:ext cx="4102525" cy="2735025"/>
              </a:xfrm>
              <a:prstGeom prst="rect">
                <a:avLst/>
              </a:prstGeom>
              <a:noFill/>
              <a:ln>
                <a:noFill/>
              </a:ln>
            </p:spPr>
          </p:pic>
          <p:pic>
            <p:nvPicPr>
              <p:cNvPr id="455" name="Google Shape;455;p37"/>
              <p:cNvPicPr preferRelativeResize="0"/>
              <p:nvPr/>
            </p:nvPicPr>
            <p:blipFill>
              <a:blip r:embed="rId6">
                <a:alphaModFix/>
              </a:blip>
              <a:stretch>
                <a:fillRect/>
              </a:stretch>
            </p:blipFill>
            <p:spPr>
              <a:xfrm>
                <a:off x="4682951" y="1080700"/>
                <a:ext cx="4102524" cy="2735016"/>
              </a:xfrm>
              <a:prstGeom prst="rect">
                <a:avLst/>
              </a:prstGeom>
              <a:noFill/>
              <a:ln>
                <a:noFill/>
              </a:ln>
            </p:spPr>
          </p:pic>
        </p:grpSp>
        <p:sp>
          <p:nvSpPr>
            <p:cNvPr id="456" name="Google Shape;456;p37"/>
            <p:cNvSpPr txBox="1"/>
            <p:nvPr/>
          </p:nvSpPr>
          <p:spPr>
            <a:xfrm>
              <a:off x="367500"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red envelopes  (Eastimages/Getty Images)</a:t>
              </a:r>
              <a:endParaRPr sz="700">
                <a:latin typeface="Avenir"/>
                <a:ea typeface="Avenir"/>
                <a:cs typeface="Avenir"/>
                <a:sym typeface="Avenir"/>
              </a:endParaRPr>
            </a:p>
          </p:txBody>
        </p:sp>
        <p:sp>
          <p:nvSpPr>
            <p:cNvPr id="457" name="Google Shape;457;p37"/>
            <p:cNvSpPr txBox="1"/>
            <p:nvPr/>
          </p:nvSpPr>
          <p:spPr>
            <a:xfrm>
              <a:off x="4511100" y="37374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Lunar New Year feast  (Eastimages/Getty Images)</a:t>
              </a:r>
              <a:endParaRPr sz="700">
                <a:latin typeface="Avenir"/>
                <a:ea typeface="Avenir"/>
                <a:cs typeface="Avenir"/>
                <a:sym typeface="Avenir"/>
              </a:endParaRPr>
            </a:p>
          </p:txBody>
        </p:sp>
      </p:grpSp>
      <p:sp>
        <p:nvSpPr>
          <p:cNvPr id="458" name="Google Shape;458;p37"/>
          <p:cNvSpPr txBox="1"/>
          <p:nvPr/>
        </p:nvSpPr>
        <p:spPr>
          <a:xfrm>
            <a:off x="232225" y="126125"/>
            <a:ext cx="53391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Vocabulary </a:t>
            </a:r>
            <a:endParaRPr b="1" i="0" sz="3000" u="none" cap="none" strike="noStrike">
              <a:solidFill>
                <a:srgbClr val="000000"/>
              </a:solidFill>
              <a:latin typeface="Avenir"/>
              <a:ea typeface="Avenir"/>
              <a:cs typeface="Avenir"/>
              <a:sym typeface="Avenir"/>
            </a:endParaRPr>
          </a:p>
        </p:txBody>
      </p:sp>
      <p:pic>
        <p:nvPicPr>
          <p:cNvPr id="459" name="Google Shape;459;p37"/>
          <p:cNvPicPr preferRelativeResize="0"/>
          <p:nvPr/>
        </p:nvPicPr>
        <p:blipFill rotWithShape="1">
          <a:blip r:embed="rId7">
            <a:alphaModFix/>
          </a:blip>
          <a:srcRect b="47690" l="32700" r="42280" t="46991"/>
          <a:stretch/>
        </p:blipFill>
        <p:spPr>
          <a:xfrm>
            <a:off x="326675" y="497475"/>
            <a:ext cx="880550" cy="270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grpSp>
        <p:nvGrpSpPr>
          <p:cNvPr id="464" name="Google Shape;464;p38"/>
          <p:cNvGrpSpPr/>
          <p:nvPr/>
        </p:nvGrpSpPr>
        <p:grpSpPr>
          <a:xfrm>
            <a:off x="7210950" y="4688137"/>
            <a:ext cx="1871625" cy="394075"/>
            <a:chOff x="7210950" y="4688137"/>
            <a:chExt cx="1871625" cy="394075"/>
          </a:xfrm>
        </p:grpSpPr>
        <p:pic>
          <p:nvPicPr>
            <p:cNvPr id="465" name="Google Shape;465;p38"/>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66" name="Google Shape;466;p38"/>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67" name="Google Shape;467;p38"/>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8" name="Google Shape;468;p38"/>
          <p:cNvGrpSpPr/>
          <p:nvPr/>
        </p:nvGrpSpPr>
        <p:grpSpPr>
          <a:xfrm>
            <a:off x="270075" y="159100"/>
            <a:ext cx="5339100" cy="684600"/>
            <a:chOff x="270075" y="159100"/>
            <a:chExt cx="5339100" cy="684600"/>
          </a:xfrm>
        </p:grpSpPr>
        <p:sp>
          <p:nvSpPr>
            <p:cNvPr id="469" name="Google Shape;469;p38"/>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470" name="Google Shape;470;p38"/>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grpSp>
      <p:sp>
        <p:nvSpPr>
          <p:cNvPr id="471" name="Google Shape;471;p38"/>
          <p:cNvSpPr txBox="1"/>
          <p:nvPr/>
        </p:nvSpPr>
        <p:spPr>
          <a:xfrm>
            <a:off x="421050" y="1876800"/>
            <a:ext cx="8301900" cy="13899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How are Lunar New Year </a:t>
            </a:r>
            <a:r>
              <a:rPr b="1" lang="en" sz="2600">
                <a:latin typeface="Avenir"/>
                <a:ea typeface="Avenir"/>
                <a:cs typeface="Avenir"/>
                <a:sym typeface="Avenir"/>
              </a:rPr>
              <a:t>celebrations</a:t>
            </a:r>
            <a:r>
              <a:rPr b="1" lang="en" sz="2600">
                <a:latin typeface="Avenir"/>
                <a:ea typeface="Avenir"/>
                <a:cs typeface="Avenir"/>
                <a:sym typeface="Avenir"/>
              </a:rPr>
              <a:t> the same or different from other New Year celebrations in the United States? </a:t>
            </a:r>
            <a:endParaRPr b="1" sz="2600">
              <a:solidFill>
                <a:srgbClr val="000000"/>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grpSp>
        <p:nvGrpSpPr>
          <p:cNvPr id="476" name="Google Shape;476;p39"/>
          <p:cNvGrpSpPr/>
          <p:nvPr/>
        </p:nvGrpSpPr>
        <p:grpSpPr>
          <a:xfrm>
            <a:off x="7210950" y="4688137"/>
            <a:ext cx="1871625" cy="394075"/>
            <a:chOff x="7210950" y="4688137"/>
            <a:chExt cx="1871625" cy="394075"/>
          </a:xfrm>
        </p:grpSpPr>
        <p:pic>
          <p:nvPicPr>
            <p:cNvPr id="477" name="Google Shape;477;p39"/>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78" name="Google Shape;478;p39"/>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79" name="Google Shape;479;p39"/>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0" name="Google Shape;480;p39"/>
          <p:cNvSpPr txBox="1"/>
          <p:nvPr/>
        </p:nvSpPr>
        <p:spPr>
          <a:xfrm>
            <a:off x="270075" y="1876800"/>
            <a:ext cx="8874000" cy="10578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Why were early New Year celebrations done secretly?</a:t>
            </a:r>
            <a:endParaRPr b="1" sz="2600">
              <a:latin typeface="Avenir"/>
              <a:ea typeface="Avenir"/>
              <a:cs typeface="Avenir"/>
              <a:sym typeface="Avenir"/>
            </a:endParaRPr>
          </a:p>
          <a:p>
            <a:pPr indent="0" lvl="0" marL="0" marR="0" rtl="0" algn="l">
              <a:lnSpc>
                <a:spcPct val="115000"/>
              </a:lnSpc>
              <a:spcBef>
                <a:spcPts val="1000"/>
              </a:spcBef>
              <a:spcAft>
                <a:spcPts val="1000"/>
              </a:spcAft>
              <a:buClr>
                <a:srgbClr val="000000"/>
              </a:buClr>
              <a:buSzPts val="1500"/>
              <a:buFont typeface="Arial"/>
              <a:buNone/>
            </a:pPr>
            <a:r>
              <a:rPr b="1" lang="en" sz="2600">
                <a:latin typeface="Avenir"/>
                <a:ea typeface="Avenir"/>
                <a:cs typeface="Avenir"/>
                <a:sym typeface="Avenir"/>
              </a:rPr>
              <a:t>(Why would people have to hide their cultural traditions?) </a:t>
            </a:r>
            <a:endParaRPr b="1" sz="2600">
              <a:solidFill>
                <a:srgbClr val="000000"/>
              </a:solidFill>
              <a:latin typeface="Avenir"/>
              <a:ea typeface="Avenir"/>
              <a:cs typeface="Avenir"/>
              <a:sym typeface="Avenir"/>
            </a:endParaRPr>
          </a:p>
        </p:txBody>
      </p:sp>
      <p:sp>
        <p:nvSpPr>
          <p:cNvPr id="481" name="Google Shape;481;p39"/>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482" name="Google Shape;482;p39"/>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grpSp>
        <p:nvGrpSpPr>
          <p:cNvPr id="487" name="Google Shape;487;p40"/>
          <p:cNvGrpSpPr/>
          <p:nvPr/>
        </p:nvGrpSpPr>
        <p:grpSpPr>
          <a:xfrm>
            <a:off x="7210950" y="4688137"/>
            <a:ext cx="1871625" cy="394075"/>
            <a:chOff x="7210950" y="4688137"/>
            <a:chExt cx="1871625" cy="394075"/>
          </a:xfrm>
        </p:grpSpPr>
        <p:pic>
          <p:nvPicPr>
            <p:cNvPr id="488" name="Google Shape;488;p40"/>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489" name="Google Shape;489;p40"/>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490" name="Google Shape;490;p40"/>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40"/>
          <p:cNvSpPr txBox="1"/>
          <p:nvPr/>
        </p:nvSpPr>
        <p:spPr>
          <a:xfrm>
            <a:off x="644700" y="1876800"/>
            <a:ext cx="8235600" cy="13899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Why did the Chinese American community in </a:t>
            </a:r>
            <a:endParaRPr b="1" sz="2600">
              <a:latin typeface="Avenir"/>
              <a:ea typeface="Avenir"/>
              <a:cs typeface="Avenir"/>
              <a:sym typeface="Avenir"/>
            </a:endParaRPr>
          </a:p>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San Francisco organize the Lunar New Year festival and </a:t>
            </a:r>
            <a:r>
              <a:rPr b="1" lang="en" sz="2600">
                <a:latin typeface="Avenir"/>
                <a:ea typeface="Avenir"/>
                <a:cs typeface="Avenir"/>
                <a:sym typeface="Avenir"/>
              </a:rPr>
              <a:t>parade</a:t>
            </a:r>
            <a:r>
              <a:rPr b="1" lang="en" sz="2600">
                <a:latin typeface="Avenir"/>
                <a:ea typeface="Avenir"/>
                <a:cs typeface="Avenir"/>
                <a:sym typeface="Avenir"/>
              </a:rPr>
              <a:t>? </a:t>
            </a:r>
            <a:endParaRPr b="1" sz="2600">
              <a:solidFill>
                <a:srgbClr val="000000"/>
              </a:solidFill>
              <a:latin typeface="Avenir"/>
              <a:ea typeface="Avenir"/>
              <a:cs typeface="Avenir"/>
              <a:sym typeface="Avenir"/>
            </a:endParaRPr>
          </a:p>
        </p:txBody>
      </p:sp>
      <p:sp>
        <p:nvSpPr>
          <p:cNvPr id="492" name="Google Shape;492;p40"/>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493" name="Google Shape;493;p40"/>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p41"/>
          <p:cNvGrpSpPr/>
          <p:nvPr/>
        </p:nvGrpSpPr>
        <p:grpSpPr>
          <a:xfrm>
            <a:off x="7210950" y="4688137"/>
            <a:ext cx="1871625" cy="394075"/>
            <a:chOff x="7210950" y="4688137"/>
            <a:chExt cx="1871625" cy="394075"/>
          </a:xfrm>
        </p:grpSpPr>
        <p:pic>
          <p:nvPicPr>
            <p:cNvPr id="499" name="Google Shape;499;p41"/>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00" name="Google Shape;500;p41"/>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01" name="Google Shape;501;p41"/>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41"/>
          <p:cNvSpPr txBox="1"/>
          <p:nvPr/>
        </p:nvSpPr>
        <p:spPr>
          <a:xfrm>
            <a:off x="635700" y="2106900"/>
            <a:ext cx="7872600" cy="9297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How is Lunar New Year </a:t>
            </a:r>
            <a:r>
              <a:rPr b="1" lang="en" sz="2600">
                <a:latin typeface="Avenir"/>
                <a:ea typeface="Avenir"/>
                <a:cs typeface="Avenir"/>
                <a:sym typeface="Avenir"/>
              </a:rPr>
              <a:t>celebrated</a:t>
            </a:r>
            <a:r>
              <a:rPr b="1" lang="en" sz="2600">
                <a:latin typeface="Avenir"/>
                <a:ea typeface="Avenir"/>
                <a:cs typeface="Avenir"/>
                <a:sym typeface="Avenir"/>
              </a:rPr>
              <a:t>? What are some Lunar New Year traditions? </a:t>
            </a:r>
            <a:endParaRPr b="1" sz="2600">
              <a:solidFill>
                <a:srgbClr val="000000"/>
              </a:solidFill>
              <a:latin typeface="Avenir"/>
              <a:ea typeface="Avenir"/>
              <a:cs typeface="Avenir"/>
              <a:sym typeface="Avenir"/>
            </a:endParaRPr>
          </a:p>
        </p:txBody>
      </p:sp>
      <p:sp>
        <p:nvSpPr>
          <p:cNvPr id="503" name="Google Shape;503;p41"/>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504" name="Google Shape;504;p41"/>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grpSp>
        <p:nvGrpSpPr>
          <p:cNvPr id="80" name="Google Shape;80;p15"/>
          <p:cNvGrpSpPr/>
          <p:nvPr/>
        </p:nvGrpSpPr>
        <p:grpSpPr>
          <a:xfrm>
            <a:off x="7210950" y="4688137"/>
            <a:ext cx="1871625" cy="394075"/>
            <a:chOff x="7210950" y="4688137"/>
            <a:chExt cx="1871625" cy="394075"/>
          </a:xfrm>
        </p:grpSpPr>
        <p:pic>
          <p:nvPicPr>
            <p:cNvPr id="81" name="Google Shape;81;p15"/>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82" name="Google Shape;82;p15"/>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83" name="Google Shape;83;p15"/>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15"/>
          <p:cNvSpPr txBox="1"/>
          <p:nvPr/>
        </p:nvSpPr>
        <p:spPr>
          <a:xfrm>
            <a:off x="4890725" y="1639125"/>
            <a:ext cx="3928800" cy="2131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300">
                <a:latin typeface="Avenir"/>
                <a:ea typeface="Avenir"/>
                <a:cs typeface="Avenir"/>
                <a:sym typeface="Avenir"/>
              </a:rPr>
              <a:t>It takes place in January or February. It’s based on the </a:t>
            </a:r>
            <a:r>
              <a:rPr lang="en" sz="2000">
                <a:latin typeface="Open Sans SemiBold"/>
                <a:ea typeface="Open Sans SemiBold"/>
                <a:cs typeface="Open Sans SemiBold"/>
                <a:sym typeface="Open Sans SemiBold"/>
              </a:rPr>
              <a:t>lunar </a:t>
            </a:r>
            <a:r>
              <a:rPr lang="en" sz="2000">
                <a:latin typeface="Open Sans SemiBold"/>
                <a:ea typeface="Open Sans SemiBold"/>
                <a:cs typeface="Open Sans SemiBold"/>
                <a:sym typeface="Open Sans SemiBold"/>
              </a:rPr>
              <a:t>calendar</a:t>
            </a:r>
            <a:r>
              <a:rPr lang="en" sz="2300">
                <a:latin typeface="Avenir"/>
                <a:ea typeface="Avenir"/>
                <a:cs typeface="Avenir"/>
                <a:sym typeface="Avenir"/>
              </a:rPr>
              <a:t>. So the date changes every year. </a:t>
            </a:r>
            <a:endParaRPr sz="2300">
              <a:latin typeface="Avenir"/>
              <a:ea typeface="Avenir"/>
              <a:cs typeface="Avenir"/>
              <a:sym typeface="Avenir"/>
            </a:endParaRPr>
          </a:p>
        </p:txBody>
      </p:sp>
      <p:cxnSp>
        <p:nvCxnSpPr>
          <p:cNvPr id="85" name="Google Shape;85;p15"/>
          <p:cNvCxnSpPr/>
          <p:nvPr/>
        </p:nvCxnSpPr>
        <p:spPr>
          <a:xfrm flipH="1" rot="10800000">
            <a:off x="4993900" y="3143400"/>
            <a:ext cx="1776300" cy="900"/>
          </a:xfrm>
          <a:prstGeom prst="straightConnector1">
            <a:avLst/>
          </a:prstGeom>
          <a:noFill/>
          <a:ln cap="flat" cmpd="sng" w="19050">
            <a:solidFill>
              <a:srgbClr val="EDB50D"/>
            </a:solidFill>
            <a:prstDash val="solid"/>
            <a:round/>
            <a:headEnd len="med" w="med" type="none"/>
            <a:tailEnd len="med" w="med" type="none"/>
          </a:ln>
        </p:spPr>
      </p:cxnSp>
      <p:grpSp>
        <p:nvGrpSpPr>
          <p:cNvPr id="86" name="Google Shape;86;p15"/>
          <p:cNvGrpSpPr/>
          <p:nvPr/>
        </p:nvGrpSpPr>
        <p:grpSpPr>
          <a:xfrm>
            <a:off x="193875" y="82900"/>
            <a:ext cx="8874000" cy="760800"/>
            <a:chOff x="117675" y="82900"/>
            <a:chExt cx="8874000" cy="760800"/>
          </a:xfrm>
        </p:grpSpPr>
        <p:sp>
          <p:nvSpPr>
            <p:cNvPr id="87" name="Google Shape;87;p15"/>
            <p:cNvSpPr txBox="1"/>
            <p:nvPr/>
          </p:nvSpPr>
          <p:spPr>
            <a:xfrm>
              <a:off x="117675" y="82900"/>
              <a:ext cx="88740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600">
                  <a:latin typeface="Avenir"/>
                  <a:ea typeface="Avenir"/>
                  <a:cs typeface="Avenir"/>
                  <a:sym typeface="Avenir"/>
                </a:rPr>
                <a:t>Lunar New Year Calendar</a:t>
              </a:r>
              <a:endParaRPr b="1" i="0" sz="3600" u="none" cap="none" strike="noStrike">
                <a:solidFill>
                  <a:srgbClr val="000000"/>
                </a:solidFill>
                <a:latin typeface="Avenir"/>
                <a:ea typeface="Avenir"/>
                <a:cs typeface="Avenir"/>
                <a:sym typeface="Avenir"/>
              </a:endParaRPr>
            </a:p>
          </p:txBody>
        </p:sp>
        <p:pic>
          <p:nvPicPr>
            <p:cNvPr id="88" name="Google Shape;88;p15"/>
            <p:cNvPicPr preferRelativeResize="0"/>
            <p:nvPr/>
          </p:nvPicPr>
          <p:blipFill rotWithShape="1">
            <a:blip r:embed="rId5">
              <a:alphaModFix/>
            </a:blip>
            <a:srcRect b="47690" l="32700" r="42280" t="46991"/>
            <a:stretch/>
          </p:blipFill>
          <p:spPr>
            <a:xfrm>
              <a:off x="166525" y="573675"/>
              <a:ext cx="880550" cy="270025"/>
            </a:xfrm>
            <a:prstGeom prst="rect">
              <a:avLst/>
            </a:prstGeom>
            <a:noFill/>
            <a:ln>
              <a:noFill/>
            </a:ln>
          </p:spPr>
        </p:pic>
      </p:grpSp>
      <p:pic>
        <p:nvPicPr>
          <p:cNvPr id="89" name="Google Shape;89;p15"/>
          <p:cNvPicPr preferRelativeResize="0"/>
          <p:nvPr/>
        </p:nvPicPr>
        <p:blipFill rotWithShape="1">
          <a:blip r:embed="rId6">
            <a:alphaModFix/>
          </a:blip>
          <a:srcRect b="10220" l="0" r="0" t="11757"/>
          <a:stretch/>
        </p:blipFill>
        <p:spPr>
          <a:xfrm>
            <a:off x="361175" y="1143177"/>
            <a:ext cx="4210825" cy="3544947"/>
          </a:xfrm>
          <a:prstGeom prst="rect">
            <a:avLst/>
          </a:prstGeom>
          <a:noFill/>
          <a:ln>
            <a:noFill/>
          </a:ln>
        </p:spPr>
      </p:pic>
      <p:sp>
        <p:nvSpPr>
          <p:cNvPr id="90" name="Google Shape;90;p15"/>
          <p:cNvSpPr txBox="1"/>
          <p:nvPr/>
        </p:nvSpPr>
        <p:spPr>
          <a:xfrm>
            <a:off x="428400" y="461537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2023 Moon phases | vectorstock.com</a:t>
            </a:r>
            <a:endParaRPr sz="700">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42"/>
          <p:cNvGrpSpPr/>
          <p:nvPr/>
        </p:nvGrpSpPr>
        <p:grpSpPr>
          <a:xfrm>
            <a:off x="7210950" y="4688137"/>
            <a:ext cx="1871625" cy="394075"/>
            <a:chOff x="7210950" y="4688137"/>
            <a:chExt cx="1871625" cy="394075"/>
          </a:xfrm>
        </p:grpSpPr>
        <p:pic>
          <p:nvPicPr>
            <p:cNvPr id="510" name="Google Shape;510;p42"/>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11" name="Google Shape;511;p42"/>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12" name="Google Shape;512;p42"/>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42"/>
          <p:cNvSpPr txBox="1"/>
          <p:nvPr/>
        </p:nvSpPr>
        <p:spPr>
          <a:xfrm>
            <a:off x="509700" y="2106900"/>
            <a:ext cx="8358300" cy="10290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900">
                <a:latin typeface="Avenir"/>
                <a:ea typeface="Avenir"/>
                <a:cs typeface="Avenir"/>
                <a:sym typeface="Avenir"/>
              </a:rPr>
              <a:t>How have Lunar New Year celebrations changed over time?</a:t>
            </a:r>
            <a:endParaRPr b="1" sz="2900">
              <a:solidFill>
                <a:srgbClr val="000000"/>
              </a:solidFill>
              <a:latin typeface="Avenir"/>
              <a:ea typeface="Avenir"/>
              <a:cs typeface="Avenir"/>
              <a:sym typeface="Avenir"/>
            </a:endParaRPr>
          </a:p>
        </p:txBody>
      </p:sp>
      <p:sp>
        <p:nvSpPr>
          <p:cNvPr id="514" name="Google Shape;514;p42"/>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515" name="Google Shape;515;p42"/>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3"/>
          <p:cNvSpPr txBox="1"/>
          <p:nvPr>
            <p:ph type="title"/>
          </p:nvPr>
        </p:nvSpPr>
        <p:spPr>
          <a:xfrm>
            <a:off x="464100" y="2207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200">
                <a:latin typeface="Avenir"/>
                <a:ea typeface="Avenir"/>
                <a:cs typeface="Avenir"/>
                <a:sym typeface="Avenir"/>
              </a:rPr>
              <a:t>Intro Activity</a:t>
            </a:r>
            <a:endParaRPr sz="4200">
              <a:latin typeface="Avenir"/>
              <a:ea typeface="Avenir"/>
              <a:cs typeface="Avenir"/>
              <a:sym typeface="Avenir"/>
            </a:endParaRPr>
          </a:p>
        </p:txBody>
      </p:sp>
      <p:cxnSp>
        <p:nvCxnSpPr>
          <p:cNvPr id="521" name="Google Shape;521;p43"/>
          <p:cNvCxnSpPr/>
          <p:nvPr/>
        </p:nvCxnSpPr>
        <p:spPr>
          <a:xfrm>
            <a:off x="700200" y="17300"/>
            <a:ext cx="15000" cy="2163300"/>
          </a:xfrm>
          <a:prstGeom prst="straightConnector1">
            <a:avLst/>
          </a:prstGeom>
          <a:noFill/>
          <a:ln cap="flat" cmpd="sng" w="38100">
            <a:solidFill>
              <a:srgbClr val="842BB5"/>
            </a:solidFill>
            <a:prstDash val="solid"/>
            <a:round/>
            <a:headEnd len="med" w="med" type="none"/>
            <a:tailEnd len="med" w="med" type="none"/>
          </a:ln>
        </p:spPr>
      </p:cxnSp>
      <p:cxnSp>
        <p:nvCxnSpPr>
          <p:cNvPr id="522" name="Google Shape;522;p43"/>
          <p:cNvCxnSpPr/>
          <p:nvPr/>
        </p:nvCxnSpPr>
        <p:spPr>
          <a:xfrm>
            <a:off x="691650" y="3059725"/>
            <a:ext cx="8700" cy="2098200"/>
          </a:xfrm>
          <a:prstGeom prst="straightConnector1">
            <a:avLst/>
          </a:prstGeom>
          <a:noFill/>
          <a:ln cap="flat" cmpd="sng" w="38100">
            <a:solidFill>
              <a:srgbClr val="842BB5"/>
            </a:solidFill>
            <a:prstDash val="solid"/>
            <a:round/>
            <a:headEnd len="med" w="med" type="none"/>
            <a:tailEnd len="med" w="med" type="none"/>
          </a:ln>
        </p:spPr>
      </p:cxnSp>
      <p:grpSp>
        <p:nvGrpSpPr>
          <p:cNvPr id="523" name="Google Shape;523;p43"/>
          <p:cNvGrpSpPr/>
          <p:nvPr/>
        </p:nvGrpSpPr>
        <p:grpSpPr>
          <a:xfrm>
            <a:off x="7210950" y="4688137"/>
            <a:ext cx="1871625" cy="394075"/>
            <a:chOff x="7210950" y="4688137"/>
            <a:chExt cx="1871625" cy="394075"/>
          </a:xfrm>
        </p:grpSpPr>
        <p:pic>
          <p:nvPicPr>
            <p:cNvPr id="524" name="Google Shape;524;p43"/>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25" name="Google Shape;525;p43"/>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26" name="Google Shape;526;p43"/>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4"/>
          <p:cNvSpPr txBox="1"/>
          <p:nvPr/>
        </p:nvSpPr>
        <p:spPr>
          <a:xfrm>
            <a:off x="4889250" y="1416975"/>
            <a:ext cx="4254900" cy="23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latin typeface="Avenir"/>
                <a:ea typeface="Avenir"/>
                <a:cs typeface="Avenir"/>
                <a:sym typeface="Avenir"/>
              </a:rPr>
              <a:t>Draw a picture of your </a:t>
            </a:r>
            <a:endParaRPr sz="2400">
              <a:latin typeface="Avenir"/>
              <a:ea typeface="Avenir"/>
              <a:cs typeface="Avenir"/>
              <a:sym typeface="Avenir"/>
            </a:endParaRPr>
          </a:p>
          <a:p>
            <a:pPr indent="0" lvl="0" marL="0" rtl="0" algn="l">
              <a:lnSpc>
                <a:spcPct val="115000"/>
              </a:lnSpc>
              <a:spcBef>
                <a:spcPts val="0"/>
              </a:spcBef>
              <a:spcAft>
                <a:spcPts val="0"/>
              </a:spcAft>
              <a:buNone/>
            </a:pPr>
            <a:r>
              <a:rPr lang="en" sz="2400">
                <a:latin typeface="Avenir"/>
                <a:ea typeface="Avenir"/>
                <a:cs typeface="Avenir"/>
                <a:sym typeface="Avenir"/>
              </a:rPr>
              <a:t>favorite holiday. </a:t>
            </a:r>
            <a:endParaRPr sz="2400">
              <a:latin typeface="Avenir"/>
              <a:ea typeface="Avenir"/>
              <a:cs typeface="Avenir"/>
              <a:sym typeface="Avenir"/>
            </a:endParaRPr>
          </a:p>
          <a:p>
            <a:pPr indent="0" lvl="0" marL="0" rtl="0" algn="l">
              <a:lnSpc>
                <a:spcPct val="115000"/>
              </a:lnSpc>
              <a:spcBef>
                <a:spcPts val="1000"/>
              </a:spcBef>
              <a:spcAft>
                <a:spcPts val="0"/>
              </a:spcAft>
              <a:buNone/>
            </a:pPr>
            <a:r>
              <a:rPr lang="en" sz="2400">
                <a:latin typeface="Avenir"/>
                <a:ea typeface="Avenir"/>
                <a:cs typeface="Avenir"/>
                <a:sym typeface="Avenir"/>
              </a:rPr>
              <a:t>Finish this sentence: </a:t>
            </a:r>
            <a:endParaRPr sz="2400">
              <a:latin typeface="Avenir"/>
              <a:ea typeface="Avenir"/>
              <a:cs typeface="Avenir"/>
              <a:sym typeface="Avenir"/>
            </a:endParaRPr>
          </a:p>
          <a:p>
            <a:pPr indent="0" lvl="0" marL="0" rtl="0" algn="l">
              <a:lnSpc>
                <a:spcPct val="115000"/>
              </a:lnSpc>
              <a:spcBef>
                <a:spcPts val="0"/>
              </a:spcBef>
              <a:spcAft>
                <a:spcPts val="0"/>
              </a:spcAft>
              <a:buNone/>
            </a:pPr>
            <a:r>
              <a:rPr lang="en" sz="2400">
                <a:latin typeface="Avenir"/>
                <a:ea typeface="Avenir"/>
                <a:cs typeface="Avenir"/>
                <a:sym typeface="Avenir"/>
              </a:rPr>
              <a:t>“My favorite holiday is _____.   </a:t>
            </a:r>
            <a:endParaRPr sz="2400">
              <a:latin typeface="Avenir"/>
              <a:ea typeface="Avenir"/>
              <a:cs typeface="Avenir"/>
              <a:sym typeface="Avenir"/>
            </a:endParaRPr>
          </a:p>
          <a:p>
            <a:pPr indent="0" lvl="0" marL="0" rtl="0" algn="l">
              <a:lnSpc>
                <a:spcPct val="115000"/>
              </a:lnSpc>
              <a:spcBef>
                <a:spcPts val="0"/>
              </a:spcBef>
              <a:spcAft>
                <a:spcPts val="0"/>
              </a:spcAft>
              <a:buNone/>
            </a:pPr>
            <a:r>
              <a:rPr lang="en" sz="2400">
                <a:latin typeface="Avenir"/>
                <a:ea typeface="Avenir"/>
                <a:cs typeface="Avenir"/>
                <a:sym typeface="Avenir"/>
              </a:rPr>
              <a:t>  I love it because _____.”</a:t>
            </a:r>
            <a:endParaRPr sz="2400">
              <a:latin typeface="Avenir"/>
              <a:ea typeface="Avenir"/>
              <a:cs typeface="Avenir"/>
              <a:sym typeface="Avenir"/>
            </a:endParaRPr>
          </a:p>
        </p:txBody>
      </p:sp>
      <p:sp>
        <p:nvSpPr>
          <p:cNvPr id="532" name="Google Shape;532;p44"/>
          <p:cNvSpPr txBox="1"/>
          <p:nvPr/>
        </p:nvSpPr>
        <p:spPr>
          <a:xfrm>
            <a:off x="270075" y="126125"/>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Introduction Activity</a:t>
            </a:r>
            <a:endParaRPr b="1" i="0" sz="3000" u="none" cap="none" strike="noStrike">
              <a:solidFill>
                <a:srgbClr val="000000"/>
              </a:solidFill>
              <a:latin typeface="Avenir"/>
              <a:ea typeface="Avenir"/>
              <a:cs typeface="Avenir"/>
              <a:sym typeface="Avenir"/>
            </a:endParaRPr>
          </a:p>
        </p:txBody>
      </p:sp>
      <p:pic>
        <p:nvPicPr>
          <p:cNvPr id="533" name="Google Shape;533;p44"/>
          <p:cNvPicPr preferRelativeResize="0"/>
          <p:nvPr/>
        </p:nvPicPr>
        <p:blipFill rotWithShape="1">
          <a:blip r:embed="rId3">
            <a:alphaModFix/>
          </a:blip>
          <a:srcRect b="47690" l="32700" r="42280" t="46991"/>
          <a:stretch/>
        </p:blipFill>
        <p:spPr>
          <a:xfrm>
            <a:off x="270075" y="485750"/>
            <a:ext cx="880550" cy="270025"/>
          </a:xfrm>
          <a:prstGeom prst="rect">
            <a:avLst/>
          </a:prstGeom>
          <a:noFill/>
          <a:ln>
            <a:noFill/>
          </a:ln>
        </p:spPr>
      </p:pic>
      <p:grpSp>
        <p:nvGrpSpPr>
          <p:cNvPr id="534" name="Google Shape;534;p44"/>
          <p:cNvGrpSpPr/>
          <p:nvPr/>
        </p:nvGrpSpPr>
        <p:grpSpPr>
          <a:xfrm>
            <a:off x="7210950" y="4688137"/>
            <a:ext cx="1871625" cy="394075"/>
            <a:chOff x="7210950" y="4688137"/>
            <a:chExt cx="1871625" cy="394075"/>
          </a:xfrm>
        </p:grpSpPr>
        <p:pic>
          <p:nvPicPr>
            <p:cNvPr id="535" name="Google Shape;535;p44"/>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536" name="Google Shape;536;p44"/>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537" name="Google Shape;537;p44"/>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44"/>
          <p:cNvGrpSpPr/>
          <p:nvPr/>
        </p:nvGrpSpPr>
        <p:grpSpPr>
          <a:xfrm>
            <a:off x="317126" y="970280"/>
            <a:ext cx="4397765" cy="3941794"/>
            <a:chOff x="317250" y="916037"/>
            <a:chExt cx="3893550" cy="3574675"/>
          </a:xfrm>
        </p:grpSpPr>
        <p:pic>
          <p:nvPicPr>
            <p:cNvPr id="539" name="Google Shape;539;p44"/>
            <p:cNvPicPr preferRelativeResize="0"/>
            <p:nvPr/>
          </p:nvPicPr>
          <p:blipFill rotWithShape="1">
            <a:blip r:embed="rId6">
              <a:alphaModFix/>
            </a:blip>
            <a:srcRect b="13005" l="0" r="0" t="0"/>
            <a:stretch/>
          </p:blipFill>
          <p:spPr>
            <a:xfrm>
              <a:off x="317250" y="937800"/>
              <a:ext cx="1946774" cy="1169812"/>
            </a:xfrm>
            <a:prstGeom prst="rect">
              <a:avLst/>
            </a:prstGeom>
            <a:noFill/>
            <a:ln>
              <a:noFill/>
            </a:ln>
          </p:spPr>
        </p:pic>
        <p:pic>
          <p:nvPicPr>
            <p:cNvPr id="540" name="Google Shape;540;p44"/>
            <p:cNvPicPr preferRelativeResize="0"/>
            <p:nvPr/>
          </p:nvPicPr>
          <p:blipFill rotWithShape="1">
            <a:blip r:embed="rId7">
              <a:alphaModFix/>
            </a:blip>
            <a:srcRect b="6515" l="0" r="0" t="0"/>
            <a:stretch/>
          </p:blipFill>
          <p:spPr>
            <a:xfrm>
              <a:off x="2264025" y="916037"/>
              <a:ext cx="1946775" cy="1213325"/>
            </a:xfrm>
            <a:prstGeom prst="rect">
              <a:avLst/>
            </a:prstGeom>
            <a:noFill/>
            <a:ln>
              <a:noFill/>
            </a:ln>
          </p:spPr>
        </p:pic>
        <p:pic>
          <p:nvPicPr>
            <p:cNvPr id="541" name="Google Shape;541;p44"/>
            <p:cNvPicPr preferRelativeResize="0"/>
            <p:nvPr/>
          </p:nvPicPr>
          <p:blipFill rotWithShape="1">
            <a:blip r:embed="rId8">
              <a:alphaModFix/>
            </a:blip>
            <a:srcRect b="9926" l="0" r="0" t="0"/>
            <a:stretch/>
          </p:blipFill>
          <p:spPr>
            <a:xfrm>
              <a:off x="317250" y="3320913"/>
              <a:ext cx="1946774" cy="1169800"/>
            </a:xfrm>
            <a:prstGeom prst="rect">
              <a:avLst/>
            </a:prstGeom>
            <a:noFill/>
            <a:ln>
              <a:noFill/>
            </a:ln>
          </p:spPr>
        </p:pic>
        <p:pic>
          <p:nvPicPr>
            <p:cNvPr id="542" name="Google Shape;542;p44"/>
            <p:cNvPicPr preferRelativeResize="0"/>
            <p:nvPr/>
          </p:nvPicPr>
          <p:blipFill rotWithShape="1">
            <a:blip r:embed="rId9">
              <a:alphaModFix/>
            </a:blip>
            <a:srcRect b="9730" l="0" r="0" t="0"/>
            <a:stretch/>
          </p:blipFill>
          <p:spPr>
            <a:xfrm>
              <a:off x="317250" y="2107600"/>
              <a:ext cx="1946775" cy="1213325"/>
            </a:xfrm>
            <a:prstGeom prst="rect">
              <a:avLst/>
            </a:prstGeom>
            <a:noFill/>
            <a:ln>
              <a:noFill/>
            </a:ln>
          </p:spPr>
        </p:pic>
        <p:pic>
          <p:nvPicPr>
            <p:cNvPr id="543" name="Google Shape;543;p44"/>
            <p:cNvPicPr preferRelativeResize="0"/>
            <p:nvPr/>
          </p:nvPicPr>
          <p:blipFill rotWithShape="1">
            <a:blip r:embed="rId10">
              <a:alphaModFix/>
            </a:blip>
            <a:srcRect b="12002" l="1507" r="4868" t="0"/>
            <a:stretch/>
          </p:blipFill>
          <p:spPr>
            <a:xfrm>
              <a:off x="2264025" y="2107600"/>
              <a:ext cx="1946774" cy="1213325"/>
            </a:xfrm>
            <a:prstGeom prst="rect">
              <a:avLst/>
            </a:prstGeom>
            <a:noFill/>
            <a:ln>
              <a:noFill/>
            </a:ln>
          </p:spPr>
        </p:pic>
        <p:pic>
          <p:nvPicPr>
            <p:cNvPr id="544" name="Google Shape;544;p44"/>
            <p:cNvPicPr preferRelativeResize="0"/>
            <p:nvPr/>
          </p:nvPicPr>
          <p:blipFill rotWithShape="1">
            <a:blip r:embed="rId11">
              <a:alphaModFix/>
            </a:blip>
            <a:srcRect b="0" l="3484" r="0" t="8709"/>
            <a:stretch/>
          </p:blipFill>
          <p:spPr>
            <a:xfrm>
              <a:off x="2264025" y="3320925"/>
              <a:ext cx="1946775" cy="116977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5"/>
          <p:cNvSpPr txBox="1"/>
          <p:nvPr/>
        </p:nvSpPr>
        <p:spPr>
          <a:xfrm>
            <a:off x="4691975" y="1990950"/>
            <a:ext cx="3794700" cy="2375700"/>
          </a:xfrm>
          <a:prstGeom prst="rect">
            <a:avLst/>
          </a:prstGeom>
          <a:noFill/>
          <a:ln>
            <a:noFill/>
          </a:ln>
        </p:spPr>
        <p:txBody>
          <a:bodyPr anchorCtr="0" anchor="t" bIns="68575" lIns="68575" spcFirstLastPara="1" rIns="68575" wrap="square" tIns="68575">
            <a:spAutoFit/>
          </a:bodyPr>
          <a:lstStyle/>
          <a:p>
            <a:pPr indent="-330200" lvl="0" marL="457200" rtl="0" algn="l">
              <a:lnSpc>
                <a:spcPct val="150000"/>
              </a:lnSpc>
              <a:spcBef>
                <a:spcPts val="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t/>
            </a:r>
            <a:endParaRPr sz="1600">
              <a:solidFill>
                <a:srgbClr val="000000"/>
              </a:solidFill>
              <a:latin typeface="Avenir"/>
              <a:ea typeface="Avenir"/>
              <a:cs typeface="Avenir"/>
              <a:sym typeface="Avenir"/>
            </a:endParaRPr>
          </a:p>
        </p:txBody>
      </p:sp>
      <p:sp>
        <p:nvSpPr>
          <p:cNvPr id="550" name="Google Shape;550;p45"/>
          <p:cNvSpPr txBox="1"/>
          <p:nvPr/>
        </p:nvSpPr>
        <p:spPr>
          <a:xfrm>
            <a:off x="395125" y="1990950"/>
            <a:ext cx="3794700" cy="2375700"/>
          </a:xfrm>
          <a:prstGeom prst="rect">
            <a:avLst/>
          </a:prstGeom>
          <a:noFill/>
          <a:ln>
            <a:noFill/>
          </a:ln>
        </p:spPr>
        <p:txBody>
          <a:bodyPr anchorCtr="0" anchor="t" bIns="68575" lIns="68575" spcFirstLastPara="1" rIns="68575" wrap="square" tIns="68575">
            <a:spAutoFit/>
          </a:bodyPr>
          <a:lstStyle/>
          <a:p>
            <a:pPr indent="-330200" lvl="0" marL="457200" rtl="0" algn="l">
              <a:lnSpc>
                <a:spcPct val="150000"/>
              </a:lnSpc>
              <a:spcBef>
                <a:spcPts val="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t/>
            </a:r>
            <a:endParaRPr sz="1600">
              <a:solidFill>
                <a:srgbClr val="000000"/>
              </a:solidFill>
              <a:latin typeface="Avenir"/>
              <a:ea typeface="Avenir"/>
              <a:cs typeface="Avenir"/>
              <a:sym typeface="Avenir"/>
            </a:endParaRPr>
          </a:p>
        </p:txBody>
      </p:sp>
      <p:sp>
        <p:nvSpPr>
          <p:cNvPr id="551" name="Google Shape;551;p45"/>
          <p:cNvSpPr txBox="1"/>
          <p:nvPr/>
        </p:nvSpPr>
        <p:spPr>
          <a:xfrm>
            <a:off x="362075" y="985450"/>
            <a:ext cx="8124600" cy="4695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How does your family celebrate the New Year? </a:t>
            </a:r>
            <a:endParaRPr b="1" sz="2600">
              <a:solidFill>
                <a:srgbClr val="000000"/>
              </a:solidFill>
              <a:latin typeface="Avenir"/>
              <a:ea typeface="Avenir"/>
              <a:cs typeface="Avenir"/>
              <a:sym typeface="Avenir"/>
            </a:endParaRPr>
          </a:p>
        </p:txBody>
      </p:sp>
      <p:grpSp>
        <p:nvGrpSpPr>
          <p:cNvPr id="552" name="Google Shape;552;p45"/>
          <p:cNvGrpSpPr/>
          <p:nvPr/>
        </p:nvGrpSpPr>
        <p:grpSpPr>
          <a:xfrm>
            <a:off x="7210950" y="4688137"/>
            <a:ext cx="1871625" cy="394075"/>
            <a:chOff x="7210950" y="4688137"/>
            <a:chExt cx="1871625" cy="394075"/>
          </a:xfrm>
        </p:grpSpPr>
        <p:pic>
          <p:nvPicPr>
            <p:cNvPr id="553" name="Google Shape;553;p45"/>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54" name="Google Shape;554;p45"/>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55" name="Google Shape;555;p45"/>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6" name="Google Shape;556;p45"/>
          <p:cNvSpPr txBox="1"/>
          <p:nvPr/>
        </p:nvSpPr>
        <p:spPr>
          <a:xfrm>
            <a:off x="270075" y="126125"/>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Introduction Activity</a:t>
            </a:r>
            <a:endParaRPr b="1" i="0" sz="3000" u="none" cap="none" strike="noStrike">
              <a:solidFill>
                <a:srgbClr val="000000"/>
              </a:solidFill>
              <a:latin typeface="Avenir"/>
              <a:ea typeface="Avenir"/>
              <a:cs typeface="Avenir"/>
              <a:sym typeface="Avenir"/>
            </a:endParaRPr>
          </a:p>
        </p:txBody>
      </p:sp>
      <p:pic>
        <p:nvPicPr>
          <p:cNvPr id="557" name="Google Shape;557;p45"/>
          <p:cNvPicPr preferRelativeResize="0"/>
          <p:nvPr/>
        </p:nvPicPr>
        <p:blipFill rotWithShape="1">
          <a:blip r:embed="rId5">
            <a:alphaModFix/>
          </a:blip>
          <a:srcRect b="47690" l="32700" r="42280" t="46991"/>
          <a:stretch/>
        </p:blipFill>
        <p:spPr>
          <a:xfrm>
            <a:off x="270075" y="485750"/>
            <a:ext cx="880550" cy="270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6"/>
          <p:cNvSpPr txBox="1"/>
          <p:nvPr/>
        </p:nvSpPr>
        <p:spPr>
          <a:xfrm>
            <a:off x="4691975" y="2067150"/>
            <a:ext cx="3794700" cy="2375700"/>
          </a:xfrm>
          <a:prstGeom prst="rect">
            <a:avLst/>
          </a:prstGeom>
          <a:noFill/>
          <a:ln>
            <a:noFill/>
          </a:ln>
        </p:spPr>
        <p:txBody>
          <a:bodyPr anchorCtr="0" anchor="t" bIns="68575" lIns="68575" spcFirstLastPara="1" rIns="68575" wrap="square" tIns="68575">
            <a:spAutoFit/>
          </a:bodyPr>
          <a:lstStyle/>
          <a:p>
            <a:pPr indent="-330200" lvl="0" marL="457200" rtl="0" algn="l">
              <a:lnSpc>
                <a:spcPct val="150000"/>
              </a:lnSpc>
              <a:spcBef>
                <a:spcPts val="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t/>
            </a:r>
            <a:endParaRPr sz="1600">
              <a:solidFill>
                <a:srgbClr val="000000"/>
              </a:solidFill>
              <a:latin typeface="Avenir"/>
              <a:ea typeface="Avenir"/>
              <a:cs typeface="Avenir"/>
              <a:sym typeface="Avenir"/>
            </a:endParaRPr>
          </a:p>
        </p:txBody>
      </p:sp>
      <p:sp>
        <p:nvSpPr>
          <p:cNvPr id="563" name="Google Shape;563;p46"/>
          <p:cNvSpPr txBox="1"/>
          <p:nvPr/>
        </p:nvSpPr>
        <p:spPr>
          <a:xfrm>
            <a:off x="395125" y="2067150"/>
            <a:ext cx="3794700" cy="2375700"/>
          </a:xfrm>
          <a:prstGeom prst="rect">
            <a:avLst/>
          </a:prstGeom>
          <a:noFill/>
          <a:ln>
            <a:noFill/>
          </a:ln>
        </p:spPr>
        <p:txBody>
          <a:bodyPr anchorCtr="0" anchor="t" bIns="68575" lIns="68575" spcFirstLastPara="1" rIns="68575" wrap="square" tIns="68575">
            <a:spAutoFit/>
          </a:bodyPr>
          <a:lstStyle/>
          <a:p>
            <a:pPr indent="-330200" lvl="0" marL="457200" rtl="0" algn="l">
              <a:lnSpc>
                <a:spcPct val="150000"/>
              </a:lnSpc>
              <a:spcBef>
                <a:spcPts val="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0" lvl="0" marL="457200" rtl="0" algn="l">
              <a:lnSpc>
                <a:spcPct val="150000"/>
              </a:lnSpc>
              <a:spcBef>
                <a:spcPts val="1000"/>
              </a:spcBef>
              <a:spcAft>
                <a:spcPts val="0"/>
              </a:spcAft>
              <a:buNone/>
            </a:pPr>
            <a:r>
              <a:rPr lang="en" sz="1600">
                <a:solidFill>
                  <a:srgbClr val="000000"/>
                </a:solidFill>
                <a:latin typeface="Avenir"/>
                <a:ea typeface="Avenir"/>
                <a:cs typeface="Avenir"/>
                <a:sym typeface="Avenir"/>
              </a:rPr>
              <a:t> </a:t>
            </a:r>
            <a:endParaRPr sz="1600">
              <a:solidFill>
                <a:srgbClr val="000000"/>
              </a:solidFill>
              <a:latin typeface="Avenir"/>
              <a:ea typeface="Avenir"/>
              <a:cs typeface="Avenir"/>
              <a:sym typeface="Avenir"/>
            </a:endParaRPr>
          </a:p>
          <a:p>
            <a:pPr indent="-330200" lvl="0" marL="457200" rtl="0" algn="l">
              <a:lnSpc>
                <a:spcPct val="150000"/>
              </a:lnSpc>
              <a:spcBef>
                <a:spcPts val="1000"/>
              </a:spcBef>
              <a:spcAft>
                <a:spcPts val="0"/>
              </a:spcAft>
              <a:buClr>
                <a:srgbClr val="000000"/>
              </a:buClr>
              <a:buSzPts val="1600"/>
              <a:buFont typeface="Avenir"/>
              <a:buChar char="●"/>
            </a:pPr>
            <a:r>
              <a:t/>
            </a:r>
            <a:endParaRPr sz="1600">
              <a:solidFill>
                <a:srgbClr val="000000"/>
              </a:solidFill>
              <a:latin typeface="Avenir"/>
              <a:ea typeface="Avenir"/>
              <a:cs typeface="Avenir"/>
              <a:sym typeface="Avenir"/>
            </a:endParaRPr>
          </a:p>
        </p:txBody>
      </p:sp>
      <p:sp>
        <p:nvSpPr>
          <p:cNvPr id="564" name="Google Shape;564;p46"/>
          <p:cNvSpPr txBox="1"/>
          <p:nvPr/>
        </p:nvSpPr>
        <p:spPr>
          <a:xfrm>
            <a:off x="362075" y="985450"/>
            <a:ext cx="8124600" cy="8967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500">
                <a:latin typeface="Avenir"/>
                <a:ea typeface="Avenir"/>
                <a:cs typeface="Avenir"/>
                <a:sym typeface="Avenir"/>
              </a:rPr>
              <a:t>What do you know about Lunar New Year or Chinese New Year? </a:t>
            </a:r>
            <a:endParaRPr b="1" sz="2500">
              <a:solidFill>
                <a:srgbClr val="000000"/>
              </a:solidFill>
              <a:latin typeface="Avenir"/>
              <a:ea typeface="Avenir"/>
              <a:cs typeface="Avenir"/>
              <a:sym typeface="Avenir"/>
            </a:endParaRPr>
          </a:p>
        </p:txBody>
      </p:sp>
      <p:grpSp>
        <p:nvGrpSpPr>
          <p:cNvPr id="565" name="Google Shape;565;p46"/>
          <p:cNvGrpSpPr/>
          <p:nvPr/>
        </p:nvGrpSpPr>
        <p:grpSpPr>
          <a:xfrm>
            <a:off x="7210950" y="4688137"/>
            <a:ext cx="1871625" cy="394075"/>
            <a:chOff x="7210950" y="4688137"/>
            <a:chExt cx="1871625" cy="394075"/>
          </a:xfrm>
        </p:grpSpPr>
        <p:pic>
          <p:nvPicPr>
            <p:cNvPr id="566" name="Google Shape;566;p46"/>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67" name="Google Shape;567;p46"/>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68" name="Google Shape;568;p46"/>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 name="Google Shape;569;p46"/>
          <p:cNvSpPr txBox="1"/>
          <p:nvPr/>
        </p:nvSpPr>
        <p:spPr>
          <a:xfrm>
            <a:off x="270075" y="126125"/>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Introduction Activity</a:t>
            </a:r>
            <a:endParaRPr b="1" i="0" sz="3000" u="none" cap="none" strike="noStrike">
              <a:solidFill>
                <a:srgbClr val="000000"/>
              </a:solidFill>
              <a:latin typeface="Avenir"/>
              <a:ea typeface="Avenir"/>
              <a:cs typeface="Avenir"/>
              <a:sym typeface="Avenir"/>
            </a:endParaRPr>
          </a:p>
        </p:txBody>
      </p:sp>
      <p:pic>
        <p:nvPicPr>
          <p:cNvPr id="570" name="Google Shape;570;p46"/>
          <p:cNvPicPr preferRelativeResize="0"/>
          <p:nvPr/>
        </p:nvPicPr>
        <p:blipFill rotWithShape="1">
          <a:blip r:embed="rId5">
            <a:alphaModFix/>
          </a:blip>
          <a:srcRect b="47690" l="32700" r="42280" t="46991"/>
          <a:stretch/>
        </p:blipFill>
        <p:spPr>
          <a:xfrm>
            <a:off x="270075" y="485750"/>
            <a:ext cx="880550" cy="270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47" title="Bet You Didn't Know_ Chinese New Year | History.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grpSp>
        <p:nvGrpSpPr>
          <p:cNvPr id="580" name="Google Shape;580;p48"/>
          <p:cNvGrpSpPr/>
          <p:nvPr/>
        </p:nvGrpSpPr>
        <p:grpSpPr>
          <a:xfrm>
            <a:off x="7210950" y="4688137"/>
            <a:ext cx="1871625" cy="394075"/>
            <a:chOff x="7210950" y="4688137"/>
            <a:chExt cx="1871625" cy="394075"/>
          </a:xfrm>
        </p:grpSpPr>
        <p:pic>
          <p:nvPicPr>
            <p:cNvPr id="581" name="Google Shape;581;p48"/>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82" name="Google Shape;582;p48"/>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83" name="Google Shape;583;p48"/>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4" name="Google Shape;584;p48"/>
          <p:cNvSpPr txBox="1"/>
          <p:nvPr/>
        </p:nvSpPr>
        <p:spPr>
          <a:xfrm>
            <a:off x="318925" y="2106900"/>
            <a:ext cx="8607900" cy="4695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rPr b="1" lang="en" sz="2600">
                <a:latin typeface="Avenir"/>
                <a:ea typeface="Avenir"/>
                <a:cs typeface="Avenir"/>
                <a:sym typeface="Avenir"/>
              </a:rPr>
              <a:t>Are there other cultures that celebrate Lunar New Year? </a:t>
            </a:r>
            <a:endParaRPr b="1" sz="2600">
              <a:solidFill>
                <a:srgbClr val="000000"/>
              </a:solidFill>
              <a:latin typeface="Avenir"/>
              <a:ea typeface="Avenir"/>
              <a:cs typeface="Avenir"/>
              <a:sym typeface="Avenir"/>
            </a:endParaRPr>
          </a:p>
        </p:txBody>
      </p:sp>
      <p:sp>
        <p:nvSpPr>
          <p:cNvPr id="585" name="Google Shape;585;p48"/>
          <p:cNvSpPr txBox="1"/>
          <p:nvPr/>
        </p:nvSpPr>
        <p:spPr>
          <a:xfrm>
            <a:off x="270075" y="159100"/>
            <a:ext cx="53391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rgbClr val="000000"/>
                </a:solidFill>
                <a:latin typeface="Avenir"/>
                <a:ea typeface="Avenir"/>
                <a:cs typeface="Avenir"/>
                <a:sym typeface="Avenir"/>
              </a:rPr>
              <a:t>Discussion Question: </a:t>
            </a:r>
            <a:endParaRPr b="1" i="0" sz="3400" u="none" cap="none" strike="noStrike">
              <a:solidFill>
                <a:srgbClr val="000000"/>
              </a:solidFill>
              <a:latin typeface="Avenir"/>
              <a:ea typeface="Avenir"/>
              <a:cs typeface="Avenir"/>
              <a:sym typeface="Avenir"/>
            </a:endParaRPr>
          </a:p>
        </p:txBody>
      </p:sp>
      <p:pic>
        <p:nvPicPr>
          <p:cNvPr id="586" name="Google Shape;586;p48"/>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grpSp>
        <p:nvGrpSpPr>
          <p:cNvPr id="591" name="Google Shape;591;p49"/>
          <p:cNvGrpSpPr/>
          <p:nvPr/>
        </p:nvGrpSpPr>
        <p:grpSpPr>
          <a:xfrm>
            <a:off x="7210950" y="4688137"/>
            <a:ext cx="1871625" cy="394075"/>
            <a:chOff x="7210950" y="4688137"/>
            <a:chExt cx="1871625" cy="394075"/>
          </a:xfrm>
        </p:grpSpPr>
        <p:pic>
          <p:nvPicPr>
            <p:cNvPr id="592" name="Google Shape;592;p49"/>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593" name="Google Shape;593;p49"/>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594" name="Google Shape;594;p49"/>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49"/>
          <p:cNvSpPr txBox="1"/>
          <p:nvPr/>
        </p:nvSpPr>
        <p:spPr>
          <a:xfrm>
            <a:off x="270075" y="126125"/>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Introduction Activity</a:t>
            </a:r>
            <a:endParaRPr b="1" i="0" sz="3000" u="none" cap="none" strike="noStrike">
              <a:solidFill>
                <a:srgbClr val="000000"/>
              </a:solidFill>
              <a:latin typeface="Avenir"/>
              <a:ea typeface="Avenir"/>
              <a:cs typeface="Avenir"/>
              <a:sym typeface="Avenir"/>
            </a:endParaRPr>
          </a:p>
        </p:txBody>
      </p:sp>
      <p:pic>
        <p:nvPicPr>
          <p:cNvPr id="596" name="Google Shape;596;p49"/>
          <p:cNvPicPr preferRelativeResize="0"/>
          <p:nvPr/>
        </p:nvPicPr>
        <p:blipFill rotWithShape="1">
          <a:blip r:embed="rId5">
            <a:alphaModFix/>
          </a:blip>
          <a:srcRect b="47690" l="32700" r="42280" t="46991"/>
          <a:stretch/>
        </p:blipFill>
        <p:spPr>
          <a:xfrm>
            <a:off x="270075" y="485750"/>
            <a:ext cx="880550" cy="270025"/>
          </a:xfrm>
          <a:prstGeom prst="rect">
            <a:avLst/>
          </a:prstGeom>
          <a:noFill/>
          <a:ln>
            <a:noFill/>
          </a:ln>
        </p:spPr>
      </p:pic>
      <p:sp>
        <p:nvSpPr>
          <p:cNvPr id="597" name="Google Shape;597;p49"/>
          <p:cNvSpPr txBox="1"/>
          <p:nvPr/>
        </p:nvSpPr>
        <p:spPr>
          <a:xfrm>
            <a:off x="165075" y="3493310"/>
            <a:ext cx="3054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Women and men in traditional aoi dai (shuttersock.com) </a:t>
            </a:r>
            <a:endParaRPr sz="700">
              <a:latin typeface="Avenir"/>
              <a:ea typeface="Avenir"/>
              <a:cs typeface="Avenir"/>
              <a:sym typeface="Avenir"/>
            </a:endParaRPr>
          </a:p>
        </p:txBody>
      </p:sp>
      <p:sp>
        <p:nvSpPr>
          <p:cNvPr id="598" name="Google Shape;598;p49"/>
          <p:cNvSpPr txBox="1"/>
          <p:nvPr/>
        </p:nvSpPr>
        <p:spPr>
          <a:xfrm>
            <a:off x="270075" y="1116650"/>
            <a:ext cx="26295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a:solidFill>
                  <a:schemeClr val="dk1"/>
                </a:solidFill>
                <a:latin typeface="Open Sans SemiBold"/>
                <a:ea typeface="Open Sans SemiBold"/>
                <a:cs typeface="Open Sans SemiBold"/>
                <a:sym typeface="Open Sans SemiBold"/>
              </a:rPr>
              <a:t>Tet (Vietnamese New Year)</a:t>
            </a:r>
            <a:endParaRPr>
              <a:latin typeface="Open Sans SemiBold"/>
              <a:ea typeface="Open Sans SemiBold"/>
              <a:cs typeface="Open Sans SemiBold"/>
              <a:sym typeface="Open Sans SemiBold"/>
            </a:endParaRPr>
          </a:p>
        </p:txBody>
      </p:sp>
      <p:sp>
        <p:nvSpPr>
          <p:cNvPr id="599" name="Google Shape;599;p49"/>
          <p:cNvSpPr txBox="1"/>
          <p:nvPr/>
        </p:nvSpPr>
        <p:spPr>
          <a:xfrm>
            <a:off x="3216000" y="1109000"/>
            <a:ext cx="27120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500">
                <a:solidFill>
                  <a:schemeClr val="dk1"/>
                </a:solidFill>
                <a:latin typeface="Open Sans SemiBold"/>
                <a:ea typeface="Open Sans SemiBold"/>
                <a:cs typeface="Open Sans SemiBold"/>
                <a:sym typeface="Open Sans SemiBold"/>
              </a:rPr>
              <a:t>Seollal (Korean New Year)</a:t>
            </a:r>
            <a:endParaRPr sz="1500">
              <a:latin typeface="Open Sans SemiBold"/>
              <a:ea typeface="Open Sans SemiBold"/>
              <a:cs typeface="Open Sans SemiBold"/>
              <a:sym typeface="Open Sans SemiBold"/>
            </a:endParaRPr>
          </a:p>
        </p:txBody>
      </p:sp>
      <p:grpSp>
        <p:nvGrpSpPr>
          <p:cNvPr id="600" name="Google Shape;600;p49"/>
          <p:cNvGrpSpPr/>
          <p:nvPr/>
        </p:nvGrpSpPr>
        <p:grpSpPr>
          <a:xfrm>
            <a:off x="165087" y="1516850"/>
            <a:ext cx="8813825" cy="2031398"/>
            <a:chOff x="165075" y="1382338"/>
            <a:chExt cx="8813825" cy="2031398"/>
          </a:xfrm>
        </p:grpSpPr>
        <p:pic>
          <p:nvPicPr>
            <p:cNvPr id="601" name="Google Shape;601;p49"/>
            <p:cNvPicPr preferRelativeResize="0"/>
            <p:nvPr/>
          </p:nvPicPr>
          <p:blipFill>
            <a:blip r:embed="rId6">
              <a:alphaModFix/>
            </a:blip>
            <a:stretch>
              <a:fillRect/>
            </a:stretch>
          </p:blipFill>
          <p:spPr>
            <a:xfrm>
              <a:off x="165075" y="1382338"/>
              <a:ext cx="2915525" cy="2031398"/>
            </a:xfrm>
            <a:prstGeom prst="rect">
              <a:avLst/>
            </a:prstGeom>
            <a:noFill/>
            <a:ln>
              <a:noFill/>
            </a:ln>
          </p:spPr>
        </p:pic>
        <p:pic>
          <p:nvPicPr>
            <p:cNvPr id="602" name="Google Shape;602;p49"/>
            <p:cNvPicPr preferRelativeResize="0"/>
            <p:nvPr/>
          </p:nvPicPr>
          <p:blipFill rotWithShape="1">
            <a:blip r:embed="rId7">
              <a:alphaModFix/>
            </a:blip>
            <a:srcRect b="0" l="0" r="3044" t="0"/>
            <a:stretch/>
          </p:blipFill>
          <p:spPr>
            <a:xfrm>
              <a:off x="3174502" y="1396100"/>
              <a:ext cx="2794984" cy="2003872"/>
            </a:xfrm>
            <a:prstGeom prst="rect">
              <a:avLst/>
            </a:prstGeom>
            <a:noFill/>
            <a:ln>
              <a:noFill/>
            </a:ln>
          </p:spPr>
        </p:pic>
        <p:pic>
          <p:nvPicPr>
            <p:cNvPr id="603" name="Google Shape;603;p49"/>
            <p:cNvPicPr preferRelativeResize="0"/>
            <p:nvPr/>
          </p:nvPicPr>
          <p:blipFill rotWithShape="1">
            <a:blip r:embed="rId8">
              <a:alphaModFix/>
            </a:blip>
            <a:srcRect b="0" l="0" r="3138" t="0"/>
            <a:stretch/>
          </p:blipFill>
          <p:spPr>
            <a:xfrm>
              <a:off x="6063375" y="1396100"/>
              <a:ext cx="2915525" cy="2003875"/>
            </a:xfrm>
            <a:prstGeom prst="rect">
              <a:avLst/>
            </a:prstGeom>
            <a:noFill/>
            <a:ln>
              <a:noFill/>
            </a:ln>
          </p:spPr>
        </p:pic>
      </p:grpSp>
      <p:sp>
        <p:nvSpPr>
          <p:cNvPr id="604" name="Google Shape;604;p49"/>
          <p:cNvSpPr txBox="1"/>
          <p:nvPr/>
        </p:nvSpPr>
        <p:spPr>
          <a:xfrm>
            <a:off x="6063375" y="1140900"/>
            <a:ext cx="2712000" cy="4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 sz="1500">
                <a:solidFill>
                  <a:schemeClr val="dk1"/>
                </a:solidFill>
                <a:latin typeface="Open Sans SemiBold"/>
                <a:ea typeface="Open Sans SemiBold"/>
                <a:cs typeface="Open Sans SemiBold"/>
                <a:sym typeface="Open Sans SemiBold"/>
              </a:rPr>
              <a:t>Malaysian New Year</a:t>
            </a:r>
            <a:endParaRPr sz="1500">
              <a:latin typeface="Open Sans SemiBold"/>
              <a:ea typeface="Open Sans SemiBold"/>
              <a:cs typeface="Open Sans SemiBold"/>
              <a:sym typeface="Open Sans SemiBold"/>
            </a:endParaRPr>
          </a:p>
        </p:txBody>
      </p:sp>
      <p:sp>
        <p:nvSpPr>
          <p:cNvPr id="605" name="Google Shape;605;p49"/>
          <p:cNvSpPr txBox="1"/>
          <p:nvPr/>
        </p:nvSpPr>
        <p:spPr>
          <a:xfrm>
            <a:off x="3051688" y="3493300"/>
            <a:ext cx="31725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Women and men in traditional aoi dai (shuttersock.com) </a:t>
            </a:r>
            <a:endParaRPr sz="700">
              <a:latin typeface="Avenir"/>
              <a:ea typeface="Avenir"/>
              <a:cs typeface="Avenir"/>
              <a:sym typeface="Avenir"/>
            </a:endParaRPr>
          </a:p>
        </p:txBody>
      </p:sp>
      <p:sp>
        <p:nvSpPr>
          <p:cNvPr id="606" name="Google Shape;606;p49"/>
          <p:cNvSpPr txBox="1"/>
          <p:nvPr/>
        </p:nvSpPr>
        <p:spPr>
          <a:xfrm>
            <a:off x="6063375" y="3493300"/>
            <a:ext cx="2984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rgbClr val="434343"/>
                </a:solidFill>
              </a:rPr>
              <a:t>Image: Tossing of the prosperity salad </a:t>
            </a:r>
            <a:r>
              <a:rPr lang="en" sz="700">
                <a:solidFill>
                  <a:srgbClr val="434343"/>
                </a:solidFill>
                <a:highlight>
                  <a:srgbClr val="F4F4F4"/>
                </a:highlight>
              </a:rPr>
              <a:t>(Bernama)</a:t>
            </a:r>
            <a:endParaRPr sz="700">
              <a:solidFill>
                <a:srgbClr val="43434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0"/>
          <p:cNvSpPr txBox="1"/>
          <p:nvPr>
            <p:ph type="title"/>
          </p:nvPr>
        </p:nvSpPr>
        <p:spPr>
          <a:xfrm>
            <a:off x="417225" y="22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200">
                <a:latin typeface="Avenir"/>
                <a:ea typeface="Avenir"/>
                <a:cs typeface="Avenir"/>
                <a:sym typeface="Avenir"/>
              </a:rPr>
              <a:t>Instructional Activity</a:t>
            </a:r>
            <a:endParaRPr sz="4200">
              <a:latin typeface="Avenir"/>
              <a:ea typeface="Avenir"/>
              <a:cs typeface="Avenir"/>
              <a:sym typeface="Avenir"/>
            </a:endParaRPr>
          </a:p>
        </p:txBody>
      </p:sp>
      <p:cxnSp>
        <p:nvCxnSpPr>
          <p:cNvPr id="612" name="Google Shape;612;p50"/>
          <p:cNvCxnSpPr/>
          <p:nvPr/>
        </p:nvCxnSpPr>
        <p:spPr>
          <a:xfrm>
            <a:off x="700200" y="17300"/>
            <a:ext cx="3300" cy="2186700"/>
          </a:xfrm>
          <a:prstGeom prst="straightConnector1">
            <a:avLst/>
          </a:prstGeom>
          <a:noFill/>
          <a:ln cap="flat" cmpd="sng" w="38100">
            <a:solidFill>
              <a:srgbClr val="EDB50D"/>
            </a:solidFill>
            <a:prstDash val="solid"/>
            <a:round/>
            <a:headEnd len="med" w="med" type="none"/>
            <a:tailEnd len="med" w="med" type="none"/>
          </a:ln>
        </p:spPr>
      </p:cxnSp>
      <p:cxnSp>
        <p:nvCxnSpPr>
          <p:cNvPr id="613" name="Google Shape;613;p50"/>
          <p:cNvCxnSpPr/>
          <p:nvPr/>
        </p:nvCxnSpPr>
        <p:spPr>
          <a:xfrm flipH="1">
            <a:off x="700100" y="3153500"/>
            <a:ext cx="15000" cy="2004300"/>
          </a:xfrm>
          <a:prstGeom prst="straightConnector1">
            <a:avLst/>
          </a:prstGeom>
          <a:noFill/>
          <a:ln cap="flat" cmpd="sng" w="38100">
            <a:solidFill>
              <a:srgbClr val="EDB50D"/>
            </a:solidFill>
            <a:prstDash val="solid"/>
            <a:round/>
            <a:headEnd len="med" w="med" type="none"/>
            <a:tailEnd len="med" w="med" type="none"/>
          </a:ln>
        </p:spPr>
      </p:cxnSp>
      <p:grpSp>
        <p:nvGrpSpPr>
          <p:cNvPr id="614" name="Google Shape;614;p50"/>
          <p:cNvGrpSpPr/>
          <p:nvPr/>
        </p:nvGrpSpPr>
        <p:grpSpPr>
          <a:xfrm>
            <a:off x="7210950" y="4688137"/>
            <a:ext cx="1871625" cy="394075"/>
            <a:chOff x="7210950" y="4688137"/>
            <a:chExt cx="1871625" cy="394075"/>
          </a:xfrm>
        </p:grpSpPr>
        <p:pic>
          <p:nvPicPr>
            <p:cNvPr id="615" name="Google Shape;615;p50"/>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16" name="Google Shape;616;p50"/>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17" name="Google Shape;617;p50"/>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grpSp>
        <p:nvGrpSpPr>
          <p:cNvPr id="622" name="Google Shape;622;p51"/>
          <p:cNvGrpSpPr/>
          <p:nvPr/>
        </p:nvGrpSpPr>
        <p:grpSpPr>
          <a:xfrm>
            <a:off x="7210950" y="4688137"/>
            <a:ext cx="1871625" cy="394075"/>
            <a:chOff x="7210950" y="4688137"/>
            <a:chExt cx="1871625" cy="394075"/>
          </a:xfrm>
        </p:grpSpPr>
        <p:pic>
          <p:nvPicPr>
            <p:cNvPr id="623" name="Google Shape;623;p51"/>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24" name="Google Shape;624;p51"/>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25" name="Google Shape;625;p51"/>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6" name="Google Shape;626;p51"/>
          <p:cNvSpPr txBox="1"/>
          <p:nvPr/>
        </p:nvSpPr>
        <p:spPr>
          <a:xfrm>
            <a:off x="270075" y="115150"/>
            <a:ext cx="85053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solidFill>
                  <a:schemeClr val="dk1"/>
                </a:solidFill>
                <a:latin typeface="Avenir"/>
                <a:ea typeface="Avenir"/>
                <a:cs typeface="Avenir"/>
                <a:sym typeface="Avenir"/>
              </a:rPr>
              <a:t>Synthesize Activity</a:t>
            </a:r>
            <a:endParaRPr b="1" i="0" sz="3400" u="none" cap="none" strike="noStrike">
              <a:solidFill>
                <a:srgbClr val="000000"/>
              </a:solidFill>
              <a:latin typeface="Avenir"/>
              <a:ea typeface="Avenir"/>
              <a:cs typeface="Avenir"/>
              <a:sym typeface="Avenir"/>
            </a:endParaRPr>
          </a:p>
        </p:txBody>
      </p:sp>
      <p:pic>
        <p:nvPicPr>
          <p:cNvPr id="627" name="Google Shape;627;p51"/>
          <p:cNvPicPr preferRelativeResize="0"/>
          <p:nvPr/>
        </p:nvPicPr>
        <p:blipFill rotWithShape="1">
          <a:blip r:embed="rId5">
            <a:alphaModFix/>
          </a:blip>
          <a:srcRect b="47690" l="32700" r="42280" t="46991"/>
          <a:stretch/>
        </p:blipFill>
        <p:spPr>
          <a:xfrm>
            <a:off x="318925" y="573675"/>
            <a:ext cx="880550" cy="270025"/>
          </a:xfrm>
          <a:prstGeom prst="rect">
            <a:avLst/>
          </a:prstGeom>
          <a:noFill/>
          <a:ln>
            <a:noFill/>
          </a:ln>
        </p:spPr>
      </p:pic>
      <p:sp>
        <p:nvSpPr>
          <p:cNvPr id="628" name="Google Shape;628;p51"/>
          <p:cNvSpPr txBox="1"/>
          <p:nvPr/>
        </p:nvSpPr>
        <p:spPr>
          <a:xfrm>
            <a:off x="423650" y="903375"/>
            <a:ext cx="4134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latin typeface="Avenir"/>
              <a:ea typeface="Avenir"/>
              <a:cs typeface="Avenir"/>
              <a:sym typeface="Avenir"/>
            </a:endParaRPr>
          </a:p>
        </p:txBody>
      </p:sp>
      <p:grpSp>
        <p:nvGrpSpPr>
          <p:cNvPr id="629" name="Google Shape;629;p51"/>
          <p:cNvGrpSpPr/>
          <p:nvPr/>
        </p:nvGrpSpPr>
        <p:grpSpPr>
          <a:xfrm>
            <a:off x="216607" y="1505545"/>
            <a:ext cx="8710785" cy="2945743"/>
            <a:chOff x="166725" y="953600"/>
            <a:chExt cx="8915850" cy="3046900"/>
          </a:xfrm>
        </p:grpSpPr>
        <p:sp>
          <p:nvSpPr>
            <p:cNvPr id="630" name="Google Shape;630;p51"/>
            <p:cNvSpPr txBox="1"/>
            <p:nvPr/>
          </p:nvSpPr>
          <p:spPr>
            <a:xfrm>
              <a:off x="378525" y="1548350"/>
              <a:ext cx="4134000" cy="49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900">
                <a:latin typeface="Avenir"/>
                <a:ea typeface="Avenir"/>
                <a:cs typeface="Avenir"/>
                <a:sym typeface="Avenir"/>
              </a:endParaRPr>
            </a:p>
          </p:txBody>
        </p:sp>
        <p:pic>
          <p:nvPicPr>
            <p:cNvPr id="631" name="Google Shape;631;p51"/>
            <p:cNvPicPr preferRelativeResize="0"/>
            <p:nvPr/>
          </p:nvPicPr>
          <p:blipFill rotWithShape="1">
            <a:blip r:embed="rId6">
              <a:alphaModFix/>
            </a:blip>
            <a:srcRect b="7097" l="7929" r="9813" t="15676"/>
            <a:stretch/>
          </p:blipFill>
          <p:spPr>
            <a:xfrm>
              <a:off x="166725" y="953600"/>
              <a:ext cx="4553150" cy="3046900"/>
            </a:xfrm>
            <a:prstGeom prst="rect">
              <a:avLst/>
            </a:prstGeom>
            <a:noFill/>
            <a:ln>
              <a:noFill/>
            </a:ln>
          </p:spPr>
        </p:pic>
        <p:pic>
          <p:nvPicPr>
            <p:cNvPr id="632" name="Google Shape;632;p51"/>
            <p:cNvPicPr preferRelativeResize="0"/>
            <p:nvPr/>
          </p:nvPicPr>
          <p:blipFill>
            <a:blip r:embed="rId7">
              <a:alphaModFix/>
            </a:blip>
            <a:stretch>
              <a:fillRect/>
            </a:stretch>
          </p:blipFill>
          <p:spPr>
            <a:xfrm>
              <a:off x="4817725" y="953600"/>
              <a:ext cx="4264850" cy="3046900"/>
            </a:xfrm>
            <a:prstGeom prst="rect">
              <a:avLst/>
            </a:prstGeom>
            <a:noFill/>
            <a:ln>
              <a:noFill/>
            </a:ln>
          </p:spPr>
        </p:pic>
      </p:grpSp>
      <p:sp>
        <p:nvSpPr>
          <p:cNvPr id="633" name="Google Shape;633;p51"/>
          <p:cNvSpPr txBox="1"/>
          <p:nvPr/>
        </p:nvSpPr>
        <p:spPr>
          <a:xfrm>
            <a:off x="1697400" y="932200"/>
            <a:ext cx="5749200" cy="423300"/>
          </a:xfrm>
          <a:prstGeom prst="rect">
            <a:avLst/>
          </a:prstGeom>
          <a:noFill/>
          <a:ln>
            <a:noFill/>
          </a:ln>
        </p:spPr>
        <p:txBody>
          <a:bodyPr anchorCtr="0" anchor="t" bIns="34275" lIns="68575" spcFirstLastPara="1" rIns="68575" wrap="square" tIns="34275">
            <a:spAutoFit/>
          </a:bodyPr>
          <a:lstStyle/>
          <a:p>
            <a:pPr indent="0" lvl="0" marL="0" marR="0" rtl="0" algn="ctr">
              <a:lnSpc>
                <a:spcPct val="115000"/>
              </a:lnSpc>
              <a:spcBef>
                <a:spcPts val="0"/>
              </a:spcBef>
              <a:spcAft>
                <a:spcPts val="1000"/>
              </a:spcAft>
              <a:buClr>
                <a:srgbClr val="000000"/>
              </a:buClr>
              <a:buSzPts val="1500"/>
              <a:buFont typeface="Arial"/>
              <a:buNone/>
            </a:pPr>
            <a:r>
              <a:rPr b="1" lang="en" sz="2300">
                <a:latin typeface="Avenir"/>
                <a:ea typeface="Avenir"/>
                <a:cs typeface="Avenir"/>
                <a:sym typeface="Avenir"/>
              </a:rPr>
              <a:t>Describe what you notice in each picture</a:t>
            </a:r>
            <a:endParaRPr b="1" sz="2300">
              <a:solidFill>
                <a:srgbClr val="000000"/>
              </a:solidFill>
              <a:latin typeface="Avenir"/>
              <a:ea typeface="Avenir"/>
              <a:cs typeface="Avenir"/>
              <a:sym typeface="Avenir"/>
            </a:endParaRPr>
          </a:p>
        </p:txBody>
      </p:sp>
      <p:sp>
        <p:nvSpPr>
          <p:cNvPr id="634" name="Google Shape;634;p51"/>
          <p:cNvSpPr txBox="1"/>
          <p:nvPr/>
        </p:nvSpPr>
        <p:spPr>
          <a:xfrm>
            <a:off x="367500" y="43956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a:t>
            </a:r>
            <a:r>
              <a:rPr lang="en" sz="700">
                <a:solidFill>
                  <a:schemeClr val="dk1"/>
                </a:solidFill>
              </a:rPr>
              <a:t>“Procession of the Dragon” (1892)</a:t>
            </a:r>
            <a:endParaRPr sz="700">
              <a:latin typeface="Avenir"/>
              <a:ea typeface="Avenir"/>
              <a:cs typeface="Avenir"/>
              <a:sym typeface="Avenir"/>
            </a:endParaRPr>
          </a:p>
        </p:txBody>
      </p:sp>
      <p:sp>
        <p:nvSpPr>
          <p:cNvPr id="635" name="Google Shape;635;p51"/>
          <p:cNvSpPr txBox="1"/>
          <p:nvPr/>
        </p:nvSpPr>
        <p:spPr>
          <a:xfrm>
            <a:off x="4798100" y="43956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a:t>
            </a:r>
            <a:r>
              <a:rPr lang="en" sz="700">
                <a:solidFill>
                  <a:schemeClr val="dk1"/>
                </a:solidFill>
              </a:rPr>
              <a:t>“Chinamen Celebrating Their New Year’s Day in San Francisco (1870)”</a:t>
            </a:r>
            <a:endParaRPr sz="700">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grpSp>
        <p:nvGrpSpPr>
          <p:cNvPr id="95" name="Google Shape;95;p16"/>
          <p:cNvGrpSpPr/>
          <p:nvPr/>
        </p:nvGrpSpPr>
        <p:grpSpPr>
          <a:xfrm>
            <a:off x="7210950" y="4688137"/>
            <a:ext cx="1871625" cy="394075"/>
            <a:chOff x="7210950" y="4688137"/>
            <a:chExt cx="1871625" cy="394075"/>
          </a:xfrm>
        </p:grpSpPr>
        <p:pic>
          <p:nvPicPr>
            <p:cNvPr id="96" name="Google Shape;96;p16"/>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97" name="Google Shape;97;p16"/>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98" name="Google Shape;98;p16"/>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16"/>
          <p:cNvSpPr txBox="1"/>
          <p:nvPr/>
        </p:nvSpPr>
        <p:spPr>
          <a:xfrm>
            <a:off x="4658800" y="1857050"/>
            <a:ext cx="4328100" cy="15393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b="1" lang="en" sz="2200">
                <a:latin typeface="Avenir"/>
                <a:ea typeface="Avenir"/>
                <a:cs typeface="Avenir"/>
                <a:sym typeface="Avenir"/>
              </a:rPr>
              <a:t>The first U.S. Lunar New Year celebrations took place in San Francisco, California. </a:t>
            </a:r>
            <a:endParaRPr b="1" sz="2200">
              <a:latin typeface="Avenir"/>
              <a:ea typeface="Avenir"/>
              <a:cs typeface="Avenir"/>
              <a:sym typeface="Avenir"/>
            </a:endParaRPr>
          </a:p>
        </p:txBody>
      </p:sp>
      <p:sp>
        <p:nvSpPr>
          <p:cNvPr id="100" name="Google Shape;100;p16"/>
          <p:cNvSpPr txBox="1"/>
          <p:nvPr/>
        </p:nvSpPr>
        <p:spPr>
          <a:xfrm>
            <a:off x="553475" y="4351650"/>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parade with dragon | Marilyn Blaisdell Collection </a:t>
            </a:r>
            <a:endParaRPr sz="700">
              <a:latin typeface="Avenir"/>
              <a:ea typeface="Avenir"/>
              <a:cs typeface="Avenir"/>
              <a:sym typeface="Avenir"/>
            </a:endParaRPr>
          </a:p>
        </p:txBody>
      </p:sp>
      <p:pic>
        <p:nvPicPr>
          <p:cNvPr id="101" name="Google Shape;101;p16"/>
          <p:cNvPicPr preferRelativeResize="0"/>
          <p:nvPr/>
        </p:nvPicPr>
        <p:blipFill>
          <a:blip r:embed="rId5">
            <a:alphaModFix/>
          </a:blip>
          <a:stretch>
            <a:fillRect/>
          </a:stretch>
        </p:blipFill>
        <p:spPr>
          <a:xfrm>
            <a:off x="282900" y="1084025"/>
            <a:ext cx="4684750" cy="3350976"/>
          </a:xfrm>
          <a:prstGeom prst="rect">
            <a:avLst/>
          </a:prstGeom>
          <a:noFill/>
          <a:ln>
            <a:noFill/>
          </a:ln>
        </p:spPr>
      </p:pic>
      <p:grpSp>
        <p:nvGrpSpPr>
          <p:cNvPr id="102" name="Google Shape;102;p16"/>
          <p:cNvGrpSpPr/>
          <p:nvPr/>
        </p:nvGrpSpPr>
        <p:grpSpPr>
          <a:xfrm>
            <a:off x="193875" y="82900"/>
            <a:ext cx="8874000" cy="705850"/>
            <a:chOff x="117675" y="82900"/>
            <a:chExt cx="8874000" cy="705850"/>
          </a:xfrm>
        </p:grpSpPr>
        <p:sp>
          <p:nvSpPr>
            <p:cNvPr id="103" name="Google Shape;103;p16"/>
            <p:cNvSpPr txBox="1"/>
            <p:nvPr/>
          </p:nvSpPr>
          <p:spPr>
            <a:xfrm>
              <a:off x="117675" y="82900"/>
              <a:ext cx="88740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400">
                  <a:latin typeface="Avenir"/>
                  <a:ea typeface="Avenir"/>
                  <a:cs typeface="Avenir"/>
                  <a:sym typeface="Avenir"/>
                </a:rPr>
                <a:t>First Lunar</a:t>
              </a:r>
              <a:r>
                <a:rPr b="1" lang="en" sz="3400">
                  <a:latin typeface="Avenir"/>
                  <a:ea typeface="Avenir"/>
                  <a:cs typeface="Avenir"/>
                  <a:sym typeface="Avenir"/>
                </a:rPr>
                <a:t> New Year Celebrations in the U.S.</a:t>
              </a:r>
              <a:endParaRPr b="1" i="0" sz="3400" u="none" cap="none" strike="noStrike">
                <a:solidFill>
                  <a:srgbClr val="000000"/>
                </a:solidFill>
                <a:latin typeface="Avenir"/>
                <a:ea typeface="Avenir"/>
                <a:cs typeface="Avenir"/>
                <a:sym typeface="Avenir"/>
              </a:endParaRPr>
            </a:p>
          </p:txBody>
        </p:sp>
        <p:pic>
          <p:nvPicPr>
            <p:cNvPr id="104" name="Google Shape;104;p16"/>
            <p:cNvPicPr preferRelativeResize="0"/>
            <p:nvPr/>
          </p:nvPicPr>
          <p:blipFill rotWithShape="1">
            <a:blip r:embed="rId6">
              <a:alphaModFix/>
            </a:blip>
            <a:srcRect b="47690" l="32700" r="42280" t="46991"/>
            <a:stretch/>
          </p:blipFill>
          <p:spPr>
            <a:xfrm>
              <a:off x="166525" y="518725"/>
              <a:ext cx="880550" cy="270025"/>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grpSp>
        <p:nvGrpSpPr>
          <p:cNvPr id="640" name="Google Shape;640;p52"/>
          <p:cNvGrpSpPr/>
          <p:nvPr/>
        </p:nvGrpSpPr>
        <p:grpSpPr>
          <a:xfrm>
            <a:off x="7210950" y="4688137"/>
            <a:ext cx="1871625" cy="394075"/>
            <a:chOff x="7210950" y="4688137"/>
            <a:chExt cx="1871625" cy="394075"/>
          </a:xfrm>
        </p:grpSpPr>
        <p:pic>
          <p:nvPicPr>
            <p:cNvPr id="641" name="Google Shape;641;p52"/>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42" name="Google Shape;642;p52"/>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43" name="Google Shape;643;p52"/>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p52"/>
          <p:cNvSpPr txBox="1"/>
          <p:nvPr/>
        </p:nvSpPr>
        <p:spPr>
          <a:xfrm>
            <a:off x="270075" y="159100"/>
            <a:ext cx="53391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300">
                <a:solidFill>
                  <a:srgbClr val="000000"/>
                </a:solidFill>
                <a:latin typeface="Avenir"/>
                <a:ea typeface="Avenir"/>
                <a:cs typeface="Avenir"/>
                <a:sym typeface="Avenir"/>
              </a:rPr>
              <a:t>Discussion Question: </a:t>
            </a:r>
            <a:endParaRPr b="1" i="0" sz="3300" u="none" cap="none" strike="noStrike">
              <a:solidFill>
                <a:srgbClr val="000000"/>
              </a:solidFill>
              <a:latin typeface="Avenir"/>
              <a:ea typeface="Avenir"/>
              <a:cs typeface="Avenir"/>
              <a:sym typeface="Avenir"/>
            </a:endParaRPr>
          </a:p>
        </p:txBody>
      </p:sp>
      <p:pic>
        <p:nvPicPr>
          <p:cNvPr id="645" name="Google Shape;645;p52"/>
          <p:cNvPicPr preferRelativeResize="0"/>
          <p:nvPr/>
        </p:nvPicPr>
        <p:blipFill rotWithShape="1">
          <a:blip r:embed="rId5">
            <a:alphaModFix/>
          </a:blip>
          <a:srcRect b="47690" l="32700" r="42280" t="46991"/>
          <a:stretch/>
        </p:blipFill>
        <p:spPr>
          <a:xfrm>
            <a:off x="395125" y="573675"/>
            <a:ext cx="880550" cy="270025"/>
          </a:xfrm>
          <a:prstGeom prst="rect">
            <a:avLst/>
          </a:prstGeom>
          <a:noFill/>
          <a:ln>
            <a:noFill/>
          </a:ln>
        </p:spPr>
      </p:pic>
      <p:sp>
        <p:nvSpPr>
          <p:cNvPr id="646" name="Google Shape;646;p52"/>
          <p:cNvSpPr txBox="1"/>
          <p:nvPr/>
        </p:nvSpPr>
        <p:spPr>
          <a:xfrm>
            <a:off x="270075" y="2026200"/>
            <a:ext cx="8693400" cy="4695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t/>
            </a:r>
            <a:endParaRPr b="1" sz="2600">
              <a:solidFill>
                <a:srgbClr val="000000"/>
              </a:solidFill>
              <a:latin typeface="Avenir"/>
              <a:ea typeface="Avenir"/>
              <a:cs typeface="Avenir"/>
              <a:sym typeface="Avenir"/>
            </a:endParaRPr>
          </a:p>
        </p:txBody>
      </p:sp>
      <p:sp>
        <p:nvSpPr>
          <p:cNvPr id="647" name="Google Shape;647;p52"/>
          <p:cNvSpPr txBox="1"/>
          <p:nvPr/>
        </p:nvSpPr>
        <p:spPr>
          <a:xfrm>
            <a:off x="625350" y="2106900"/>
            <a:ext cx="7893300" cy="9960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1000"/>
              </a:spcAft>
              <a:buClr>
                <a:srgbClr val="000000"/>
              </a:buClr>
              <a:buSzPts val="1500"/>
              <a:buFont typeface="Arial"/>
              <a:buNone/>
            </a:pPr>
            <a:r>
              <a:rPr b="1" lang="en" sz="2800">
                <a:latin typeface="Avenir"/>
                <a:ea typeface="Avenir"/>
                <a:cs typeface="Avenir"/>
                <a:sym typeface="Avenir"/>
              </a:rPr>
              <a:t>How was Lunar New Year first celebrated in the United States? </a:t>
            </a:r>
            <a:endParaRPr b="1" sz="2800">
              <a:solidFill>
                <a:srgbClr val="000000"/>
              </a:solidFill>
              <a:latin typeface="Avenir"/>
              <a:ea typeface="Avenir"/>
              <a:cs typeface="Avenir"/>
              <a:sym typeface="Aveni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53" title="Chinese New Year Parade 2022 Recap | San Francisco, California.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grpSp>
        <p:nvGrpSpPr>
          <p:cNvPr id="657" name="Google Shape;657;p54"/>
          <p:cNvGrpSpPr/>
          <p:nvPr/>
        </p:nvGrpSpPr>
        <p:grpSpPr>
          <a:xfrm>
            <a:off x="7210950" y="4688137"/>
            <a:ext cx="1871625" cy="394075"/>
            <a:chOff x="7210950" y="4688137"/>
            <a:chExt cx="1871625" cy="394075"/>
          </a:xfrm>
        </p:grpSpPr>
        <p:pic>
          <p:nvPicPr>
            <p:cNvPr id="658" name="Google Shape;658;p54"/>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59" name="Google Shape;659;p54"/>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60" name="Google Shape;660;p54"/>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54"/>
          <p:cNvSpPr txBox="1"/>
          <p:nvPr/>
        </p:nvSpPr>
        <p:spPr>
          <a:xfrm>
            <a:off x="270075" y="159100"/>
            <a:ext cx="53391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300">
                <a:solidFill>
                  <a:srgbClr val="000000"/>
                </a:solidFill>
                <a:latin typeface="Avenir"/>
                <a:ea typeface="Avenir"/>
                <a:cs typeface="Avenir"/>
                <a:sym typeface="Avenir"/>
              </a:rPr>
              <a:t>Discussion Question: </a:t>
            </a:r>
            <a:endParaRPr b="1" i="0" sz="3300" u="none" cap="none" strike="noStrike">
              <a:solidFill>
                <a:srgbClr val="000000"/>
              </a:solidFill>
              <a:latin typeface="Avenir"/>
              <a:ea typeface="Avenir"/>
              <a:cs typeface="Avenir"/>
              <a:sym typeface="Avenir"/>
            </a:endParaRPr>
          </a:p>
        </p:txBody>
      </p:sp>
      <p:pic>
        <p:nvPicPr>
          <p:cNvPr id="662" name="Google Shape;662;p54"/>
          <p:cNvPicPr preferRelativeResize="0"/>
          <p:nvPr/>
        </p:nvPicPr>
        <p:blipFill rotWithShape="1">
          <a:blip r:embed="rId5">
            <a:alphaModFix/>
          </a:blip>
          <a:srcRect b="47690" l="32700" r="42280" t="46991"/>
          <a:stretch/>
        </p:blipFill>
        <p:spPr>
          <a:xfrm>
            <a:off x="395125" y="573675"/>
            <a:ext cx="880550" cy="270025"/>
          </a:xfrm>
          <a:prstGeom prst="rect">
            <a:avLst/>
          </a:prstGeom>
          <a:noFill/>
          <a:ln>
            <a:noFill/>
          </a:ln>
        </p:spPr>
      </p:pic>
      <p:sp>
        <p:nvSpPr>
          <p:cNvPr id="663" name="Google Shape;663;p54"/>
          <p:cNvSpPr txBox="1"/>
          <p:nvPr/>
        </p:nvSpPr>
        <p:spPr>
          <a:xfrm>
            <a:off x="270075" y="2026200"/>
            <a:ext cx="8693400" cy="4695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0"/>
              </a:spcAft>
              <a:buClr>
                <a:srgbClr val="000000"/>
              </a:buClr>
              <a:buSzPts val="1500"/>
              <a:buFont typeface="Arial"/>
              <a:buNone/>
            </a:pPr>
            <a:r>
              <a:t/>
            </a:r>
            <a:endParaRPr b="1" sz="2600">
              <a:solidFill>
                <a:srgbClr val="000000"/>
              </a:solidFill>
              <a:latin typeface="Avenir"/>
              <a:ea typeface="Avenir"/>
              <a:cs typeface="Avenir"/>
              <a:sym typeface="Avenir"/>
            </a:endParaRPr>
          </a:p>
        </p:txBody>
      </p:sp>
      <p:sp>
        <p:nvSpPr>
          <p:cNvPr id="664" name="Google Shape;664;p54"/>
          <p:cNvSpPr txBox="1"/>
          <p:nvPr/>
        </p:nvSpPr>
        <p:spPr>
          <a:xfrm>
            <a:off x="625350" y="2106900"/>
            <a:ext cx="7893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0"/>
              </a:spcBef>
              <a:spcAft>
                <a:spcPts val="1000"/>
              </a:spcAft>
              <a:buClr>
                <a:srgbClr val="000000"/>
              </a:buClr>
              <a:buSzPts val="1500"/>
              <a:buFont typeface="Arial"/>
              <a:buNone/>
            </a:pPr>
            <a:r>
              <a:rPr b="1" lang="en" sz="2800">
                <a:latin typeface="Avenir"/>
                <a:ea typeface="Avenir"/>
                <a:cs typeface="Avenir"/>
                <a:sym typeface="Avenir"/>
              </a:rPr>
              <a:t>Why do you think traditions change over time? </a:t>
            </a:r>
            <a:endParaRPr b="1" sz="2800">
              <a:solidFill>
                <a:srgbClr val="000000"/>
              </a:solidFill>
              <a:latin typeface="Avenir"/>
              <a:ea typeface="Avenir"/>
              <a:cs typeface="Avenir"/>
              <a:sym typeface="Aveni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55"/>
          <p:cNvSpPr txBox="1"/>
          <p:nvPr>
            <p:ph type="title"/>
          </p:nvPr>
        </p:nvSpPr>
        <p:spPr>
          <a:xfrm>
            <a:off x="454025" y="2227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200">
                <a:latin typeface="Avenir"/>
                <a:ea typeface="Avenir"/>
                <a:cs typeface="Avenir"/>
                <a:sym typeface="Avenir"/>
              </a:rPr>
              <a:t>Application Activity</a:t>
            </a:r>
            <a:endParaRPr b="1" sz="4200">
              <a:latin typeface="Avenir"/>
              <a:ea typeface="Avenir"/>
              <a:cs typeface="Avenir"/>
              <a:sym typeface="Avenir"/>
            </a:endParaRPr>
          </a:p>
        </p:txBody>
      </p:sp>
      <p:cxnSp>
        <p:nvCxnSpPr>
          <p:cNvPr id="670" name="Google Shape;670;p55"/>
          <p:cNvCxnSpPr/>
          <p:nvPr/>
        </p:nvCxnSpPr>
        <p:spPr>
          <a:xfrm>
            <a:off x="700200" y="17300"/>
            <a:ext cx="3300" cy="2268600"/>
          </a:xfrm>
          <a:prstGeom prst="straightConnector1">
            <a:avLst/>
          </a:prstGeom>
          <a:noFill/>
          <a:ln cap="flat" cmpd="sng" w="38100">
            <a:solidFill>
              <a:srgbClr val="A5EFFF"/>
            </a:solidFill>
            <a:prstDash val="solid"/>
            <a:round/>
            <a:headEnd len="med" w="med" type="none"/>
            <a:tailEnd len="med" w="med" type="none"/>
          </a:ln>
        </p:spPr>
      </p:cxnSp>
      <p:cxnSp>
        <p:nvCxnSpPr>
          <p:cNvPr id="671" name="Google Shape;671;p55"/>
          <p:cNvCxnSpPr/>
          <p:nvPr/>
        </p:nvCxnSpPr>
        <p:spPr>
          <a:xfrm flipH="1">
            <a:off x="700100" y="3024550"/>
            <a:ext cx="15000" cy="2133300"/>
          </a:xfrm>
          <a:prstGeom prst="straightConnector1">
            <a:avLst/>
          </a:prstGeom>
          <a:noFill/>
          <a:ln cap="flat" cmpd="sng" w="38100">
            <a:solidFill>
              <a:srgbClr val="A5EFFF"/>
            </a:solidFill>
            <a:prstDash val="solid"/>
            <a:round/>
            <a:headEnd len="med" w="med" type="none"/>
            <a:tailEnd len="med" w="med" type="none"/>
          </a:ln>
        </p:spPr>
      </p:cxnSp>
      <p:grpSp>
        <p:nvGrpSpPr>
          <p:cNvPr id="672" name="Google Shape;672;p55"/>
          <p:cNvGrpSpPr/>
          <p:nvPr/>
        </p:nvGrpSpPr>
        <p:grpSpPr>
          <a:xfrm>
            <a:off x="7210950" y="4688137"/>
            <a:ext cx="1871625" cy="394075"/>
            <a:chOff x="7210950" y="4688137"/>
            <a:chExt cx="1871625" cy="394075"/>
          </a:xfrm>
        </p:grpSpPr>
        <p:pic>
          <p:nvPicPr>
            <p:cNvPr id="673" name="Google Shape;673;p55"/>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674" name="Google Shape;674;p55"/>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675" name="Google Shape;675;p55"/>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grpSp>
        <p:nvGrpSpPr>
          <p:cNvPr id="680" name="Google Shape;680;p56"/>
          <p:cNvGrpSpPr/>
          <p:nvPr/>
        </p:nvGrpSpPr>
        <p:grpSpPr>
          <a:xfrm>
            <a:off x="270075" y="6700"/>
            <a:ext cx="8505300" cy="706300"/>
            <a:chOff x="270075" y="82900"/>
            <a:chExt cx="8505300" cy="706300"/>
          </a:xfrm>
        </p:grpSpPr>
        <p:sp>
          <p:nvSpPr>
            <p:cNvPr id="681" name="Google Shape;681;p56"/>
            <p:cNvSpPr txBox="1"/>
            <p:nvPr/>
          </p:nvSpPr>
          <p:spPr>
            <a:xfrm>
              <a:off x="270075" y="82900"/>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Application Activity: Option 1 </a:t>
              </a:r>
              <a:endParaRPr b="1" i="0" sz="3000" u="none" cap="none" strike="noStrike">
                <a:solidFill>
                  <a:srgbClr val="000000"/>
                </a:solidFill>
                <a:latin typeface="Avenir"/>
                <a:ea typeface="Avenir"/>
                <a:cs typeface="Avenir"/>
                <a:sym typeface="Avenir"/>
              </a:endParaRPr>
            </a:p>
          </p:txBody>
        </p:sp>
        <p:pic>
          <p:nvPicPr>
            <p:cNvPr id="682" name="Google Shape;682;p56"/>
            <p:cNvPicPr preferRelativeResize="0"/>
            <p:nvPr/>
          </p:nvPicPr>
          <p:blipFill rotWithShape="1">
            <a:blip r:embed="rId3">
              <a:alphaModFix/>
            </a:blip>
            <a:srcRect b="47690" l="32700" r="42280" t="46991"/>
            <a:stretch/>
          </p:blipFill>
          <p:spPr>
            <a:xfrm>
              <a:off x="270075" y="519175"/>
              <a:ext cx="880550" cy="270025"/>
            </a:xfrm>
            <a:prstGeom prst="rect">
              <a:avLst/>
            </a:prstGeom>
            <a:noFill/>
            <a:ln>
              <a:noFill/>
            </a:ln>
          </p:spPr>
        </p:pic>
      </p:grpSp>
      <p:grpSp>
        <p:nvGrpSpPr>
          <p:cNvPr id="683" name="Google Shape;683;p56"/>
          <p:cNvGrpSpPr/>
          <p:nvPr/>
        </p:nvGrpSpPr>
        <p:grpSpPr>
          <a:xfrm>
            <a:off x="7210950" y="4688137"/>
            <a:ext cx="1871625" cy="394075"/>
            <a:chOff x="7210950" y="4688137"/>
            <a:chExt cx="1871625" cy="394075"/>
          </a:xfrm>
        </p:grpSpPr>
        <p:pic>
          <p:nvPicPr>
            <p:cNvPr id="684" name="Google Shape;684;p56"/>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685" name="Google Shape;685;p56"/>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686" name="Google Shape;686;p56"/>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7" name="Google Shape;687;p56"/>
          <p:cNvSpPr txBox="1"/>
          <p:nvPr/>
        </p:nvSpPr>
        <p:spPr>
          <a:xfrm>
            <a:off x="706315" y="737100"/>
            <a:ext cx="8014200" cy="446400"/>
          </a:xfrm>
          <a:prstGeom prst="rect">
            <a:avLst/>
          </a:prstGeom>
          <a:noFill/>
          <a:ln>
            <a:noFill/>
          </a:ln>
        </p:spPr>
        <p:txBody>
          <a:bodyPr anchorCtr="0" anchor="t" bIns="68575" lIns="68575" spcFirstLastPara="1" rIns="68575" wrap="square" tIns="68575">
            <a:spAutoFit/>
          </a:bodyPr>
          <a:lstStyle/>
          <a:p>
            <a:pPr indent="0" lvl="0" marL="0" rtl="0" algn="ctr">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Learn how Lunar New Year is celebrated in your local community. </a:t>
            </a:r>
            <a:endParaRPr sz="1900">
              <a:solidFill>
                <a:schemeClr val="dk1"/>
              </a:solidFill>
              <a:latin typeface="Avenir"/>
              <a:ea typeface="Avenir"/>
              <a:cs typeface="Avenir"/>
              <a:sym typeface="Avenir"/>
            </a:endParaRPr>
          </a:p>
        </p:txBody>
      </p:sp>
      <p:grpSp>
        <p:nvGrpSpPr>
          <p:cNvPr id="688" name="Google Shape;688;p56"/>
          <p:cNvGrpSpPr/>
          <p:nvPr/>
        </p:nvGrpSpPr>
        <p:grpSpPr>
          <a:xfrm>
            <a:off x="157622" y="1219287"/>
            <a:ext cx="8828756" cy="3557546"/>
            <a:chOff x="208825" y="1219287"/>
            <a:chExt cx="8828756" cy="3557546"/>
          </a:xfrm>
        </p:grpSpPr>
        <p:pic>
          <p:nvPicPr>
            <p:cNvPr id="689" name="Google Shape;689;p56"/>
            <p:cNvPicPr preferRelativeResize="0"/>
            <p:nvPr/>
          </p:nvPicPr>
          <p:blipFill rotWithShape="1">
            <a:blip r:embed="rId6">
              <a:alphaModFix/>
            </a:blip>
            <a:srcRect b="16079" l="0" r="0" t="0"/>
            <a:stretch/>
          </p:blipFill>
          <p:spPr>
            <a:xfrm>
              <a:off x="3250830" y="1219289"/>
              <a:ext cx="2805965" cy="1507743"/>
            </a:xfrm>
            <a:prstGeom prst="rect">
              <a:avLst/>
            </a:prstGeom>
            <a:noFill/>
            <a:ln>
              <a:noFill/>
            </a:ln>
          </p:spPr>
        </p:pic>
        <p:pic>
          <p:nvPicPr>
            <p:cNvPr id="690" name="Google Shape;690;p56"/>
            <p:cNvPicPr preferRelativeResize="0"/>
            <p:nvPr/>
          </p:nvPicPr>
          <p:blipFill rotWithShape="1">
            <a:blip r:embed="rId7">
              <a:alphaModFix/>
            </a:blip>
            <a:srcRect b="15647" l="0" r="0" t="0"/>
            <a:stretch/>
          </p:blipFill>
          <p:spPr>
            <a:xfrm>
              <a:off x="337667" y="1219287"/>
              <a:ext cx="2763384" cy="1507758"/>
            </a:xfrm>
            <a:prstGeom prst="rect">
              <a:avLst/>
            </a:prstGeom>
            <a:noFill/>
            <a:ln>
              <a:noFill/>
            </a:ln>
          </p:spPr>
        </p:pic>
        <p:pic>
          <p:nvPicPr>
            <p:cNvPr id="691" name="Google Shape;691;p56"/>
            <p:cNvPicPr preferRelativeResize="0"/>
            <p:nvPr/>
          </p:nvPicPr>
          <p:blipFill rotWithShape="1">
            <a:blip r:embed="rId8">
              <a:alphaModFix/>
            </a:blip>
            <a:srcRect b="0" l="0" r="0" t="12625"/>
            <a:stretch/>
          </p:blipFill>
          <p:spPr>
            <a:xfrm>
              <a:off x="337667" y="2953756"/>
              <a:ext cx="2763383" cy="1568938"/>
            </a:xfrm>
            <a:prstGeom prst="rect">
              <a:avLst/>
            </a:prstGeom>
            <a:noFill/>
            <a:ln>
              <a:noFill/>
            </a:ln>
          </p:spPr>
        </p:pic>
        <p:pic>
          <p:nvPicPr>
            <p:cNvPr id="692" name="Google Shape;692;p56"/>
            <p:cNvPicPr preferRelativeResize="0"/>
            <p:nvPr/>
          </p:nvPicPr>
          <p:blipFill rotWithShape="1">
            <a:blip r:embed="rId9">
              <a:alphaModFix/>
            </a:blip>
            <a:srcRect b="0" l="0" r="0" t="12982"/>
            <a:stretch/>
          </p:blipFill>
          <p:spPr>
            <a:xfrm>
              <a:off x="6249178" y="1219289"/>
              <a:ext cx="2763359" cy="1507746"/>
            </a:xfrm>
            <a:prstGeom prst="rect">
              <a:avLst/>
            </a:prstGeom>
            <a:noFill/>
            <a:ln>
              <a:noFill/>
            </a:ln>
          </p:spPr>
        </p:pic>
        <p:pic>
          <p:nvPicPr>
            <p:cNvPr id="693" name="Google Shape;693;p56"/>
            <p:cNvPicPr preferRelativeResize="0"/>
            <p:nvPr/>
          </p:nvPicPr>
          <p:blipFill rotWithShape="1">
            <a:blip r:embed="rId10">
              <a:alphaModFix/>
            </a:blip>
            <a:srcRect b="2983" l="0" r="0" t="6346"/>
            <a:stretch/>
          </p:blipFill>
          <p:spPr>
            <a:xfrm>
              <a:off x="3250830" y="2953757"/>
              <a:ext cx="2805967" cy="1568937"/>
            </a:xfrm>
            <a:prstGeom prst="rect">
              <a:avLst/>
            </a:prstGeom>
            <a:noFill/>
            <a:ln>
              <a:noFill/>
            </a:ln>
          </p:spPr>
        </p:pic>
        <p:pic>
          <p:nvPicPr>
            <p:cNvPr id="694" name="Google Shape;694;p56"/>
            <p:cNvPicPr preferRelativeResize="0"/>
            <p:nvPr/>
          </p:nvPicPr>
          <p:blipFill rotWithShape="1">
            <a:blip r:embed="rId11">
              <a:alphaModFix/>
            </a:blip>
            <a:srcRect b="11251" l="0" r="0" t="8607"/>
            <a:stretch/>
          </p:blipFill>
          <p:spPr>
            <a:xfrm>
              <a:off x="6206573" y="2953757"/>
              <a:ext cx="2805967" cy="1568937"/>
            </a:xfrm>
            <a:prstGeom prst="rect">
              <a:avLst/>
            </a:prstGeom>
            <a:noFill/>
            <a:ln>
              <a:noFill/>
            </a:ln>
          </p:spPr>
        </p:pic>
        <p:sp>
          <p:nvSpPr>
            <p:cNvPr id="695" name="Google Shape;695;p56"/>
            <p:cNvSpPr txBox="1"/>
            <p:nvPr/>
          </p:nvSpPr>
          <p:spPr>
            <a:xfrm>
              <a:off x="208825" y="4470100"/>
              <a:ext cx="2967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People praying during CNY (Agung Parameswara/ Getty Images) </a:t>
              </a:r>
              <a:endParaRPr sz="700">
                <a:latin typeface="Avenir"/>
                <a:ea typeface="Avenir"/>
                <a:cs typeface="Avenir"/>
                <a:sym typeface="Avenir"/>
              </a:endParaRPr>
            </a:p>
          </p:txBody>
        </p:sp>
        <p:sp>
          <p:nvSpPr>
            <p:cNvPr id="696" name="Google Shape;696;p56"/>
            <p:cNvSpPr txBox="1"/>
            <p:nvPr/>
          </p:nvSpPr>
          <p:spPr>
            <a:xfrm>
              <a:off x="3158226" y="4470094"/>
              <a:ext cx="289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Girl reaches for fortune tree (Robertus Pudyanto/ Getty Images)</a:t>
              </a:r>
              <a:endParaRPr sz="700">
                <a:latin typeface="Avenir"/>
                <a:ea typeface="Avenir"/>
                <a:cs typeface="Avenir"/>
                <a:sym typeface="Avenir"/>
              </a:endParaRPr>
            </a:p>
          </p:txBody>
        </p:sp>
        <p:sp>
          <p:nvSpPr>
            <p:cNvPr id="697" name="Google Shape;697;p56"/>
            <p:cNvSpPr txBox="1"/>
            <p:nvPr/>
          </p:nvSpPr>
          <p:spPr>
            <a:xfrm>
              <a:off x="270075" y="2665508"/>
              <a:ext cx="289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Resident take part of LNY Festival (Getty Images)</a:t>
              </a:r>
              <a:endParaRPr sz="700">
                <a:latin typeface="Avenir"/>
                <a:ea typeface="Avenir"/>
                <a:cs typeface="Avenir"/>
                <a:sym typeface="Avenir"/>
              </a:endParaRPr>
            </a:p>
          </p:txBody>
        </p:sp>
        <p:sp>
          <p:nvSpPr>
            <p:cNvPr id="698" name="Google Shape;698;p56"/>
            <p:cNvSpPr txBox="1"/>
            <p:nvPr/>
          </p:nvSpPr>
          <p:spPr>
            <a:xfrm>
              <a:off x="3158228" y="2665500"/>
              <a:ext cx="2925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Korean fan dancers for LNY Festival (Getty Images)</a:t>
              </a:r>
              <a:endParaRPr sz="700">
                <a:latin typeface="Avenir"/>
                <a:ea typeface="Avenir"/>
                <a:cs typeface="Avenir"/>
                <a:sym typeface="Avenir"/>
              </a:endParaRPr>
            </a:p>
          </p:txBody>
        </p:sp>
        <p:sp>
          <p:nvSpPr>
            <p:cNvPr id="699" name="Google Shape;699;p56"/>
            <p:cNvSpPr txBox="1"/>
            <p:nvPr/>
          </p:nvSpPr>
          <p:spPr>
            <a:xfrm>
              <a:off x="6138981" y="2671395"/>
              <a:ext cx="289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Couple taking selfie in front of LNY lanterns (Getty Images)</a:t>
              </a:r>
              <a:endParaRPr sz="700">
                <a:latin typeface="Avenir"/>
                <a:ea typeface="Avenir"/>
                <a:cs typeface="Avenir"/>
                <a:sym typeface="Avenir"/>
              </a:endParaRPr>
            </a:p>
          </p:txBody>
        </p:sp>
        <p:sp>
          <p:nvSpPr>
            <p:cNvPr id="700" name="Google Shape;700;p56"/>
            <p:cNvSpPr txBox="1"/>
            <p:nvPr/>
          </p:nvSpPr>
          <p:spPr>
            <a:xfrm>
              <a:off x="6131831" y="4484333"/>
              <a:ext cx="289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Vietnamese Buddhist Youth Association (Getty Images)</a:t>
              </a:r>
              <a:endParaRPr sz="700">
                <a:latin typeface="Avenir"/>
                <a:ea typeface="Avenir"/>
                <a:cs typeface="Avenir"/>
                <a:sym typeface="Aveni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grpSp>
        <p:nvGrpSpPr>
          <p:cNvPr id="705" name="Google Shape;705;p57"/>
          <p:cNvGrpSpPr/>
          <p:nvPr/>
        </p:nvGrpSpPr>
        <p:grpSpPr>
          <a:xfrm>
            <a:off x="7210950" y="4688137"/>
            <a:ext cx="1871625" cy="394075"/>
            <a:chOff x="7210950" y="4688137"/>
            <a:chExt cx="1871625" cy="394075"/>
          </a:xfrm>
        </p:grpSpPr>
        <p:pic>
          <p:nvPicPr>
            <p:cNvPr id="706" name="Google Shape;706;p57"/>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707" name="Google Shape;707;p57"/>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708" name="Google Shape;708;p57"/>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9" name="Google Shape;709;p57"/>
          <p:cNvSpPr txBox="1"/>
          <p:nvPr/>
        </p:nvSpPr>
        <p:spPr>
          <a:xfrm>
            <a:off x="5223250" y="1304163"/>
            <a:ext cx="3645900" cy="27552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Draw a picture or create an artifact that represents a part of the first Lunar New Year celebration in San Francisco. Include a caption or tag for your picture or artifact.  </a:t>
            </a:r>
            <a:endParaRPr sz="1900">
              <a:solidFill>
                <a:schemeClr val="dk1"/>
              </a:solidFill>
              <a:latin typeface="Avenir"/>
              <a:ea typeface="Avenir"/>
              <a:cs typeface="Avenir"/>
              <a:sym typeface="Avenir"/>
            </a:endParaRPr>
          </a:p>
        </p:txBody>
      </p:sp>
      <p:sp>
        <p:nvSpPr>
          <p:cNvPr id="710" name="Google Shape;710;p57"/>
          <p:cNvSpPr txBox="1"/>
          <p:nvPr/>
        </p:nvSpPr>
        <p:spPr>
          <a:xfrm>
            <a:off x="553475" y="4395625"/>
            <a:ext cx="4143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parade with dragon (photographer unknown) </a:t>
            </a:r>
            <a:endParaRPr sz="700">
              <a:latin typeface="Avenir"/>
              <a:ea typeface="Avenir"/>
              <a:cs typeface="Avenir"/>
              <a:sym typeface="Avenir"/>
            </a:endParaRPr>
          </a:p>
        </p:txBody>
      </p:sp>
      <p:pic>
        <p:nvPicPr>
          <p:cNvPr id="711" name="Google Shape;711;p57"/>
          <p:cNvPicPr preferRelativeResize="0"/>
          <p:nvPr/>
        </p:nvPicPr>
        <p:blipFill>
          <a:blip r:embed="rId5">
            <a:alphaModFix/>
          </a:blip>
          <a:stretch>
            <a:fillRect/>
          </a:stretch>
        </p:blipFill>
        <p:spPr>
          <a:xfrm>
            <a:off x="356575" y="1095775"/>
            <a:ext cx="4666026" cy="3387775"/>
          </a:xfrm>
          <a:prstGeom prst="rect">
            <a:avLst/>
          </a:prstGeom>
          <a:noFill/>
          <a:ln>
            <a:noFill/>
          </a:ln>
        </p:spPr>
      </p:pic>
      <p:grpSp>
        <p:nvGrpSpPr>
          <p:cNvPr id="712" name="Google Shape;712;p57"/>
          <p:cNvGrpSpPr/>
          <p:nvPr/>
        </p:nvGrpSpPr>
        <p:grpSpPr>
          <a:xfrm>
            <a:off x="270075" y="6700"/>
            <a:ext cx="8505300" cy="706300"/>
            <a:chOff x="270075" y="82900"/>
            <a:chExt cx="8505300" cy="706300"/>
          </a:xfrm>
        </p:grpSpPr>
        <p:sp>
          <p:nvSpPr>
            <p:cNvPr id="713" name="Google Shape;713;p57"/>
            <p:cNvSpPr txBox="1"/>
            <p:nvPr/>
          </p:nvSpPr>
          <p:spPr>
            <a:xfrm>
              <a:off x="270075" y="82900"/>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Application Activity: Option 2 </a:t>
              </a:r>
              <a:endParaRPr b="1" i="0" sz="3000" u="none" cap="none" strike="noStrike">
                <a:solidFill>
                  <a:srgbClr val="000000"/>
                </a:solidFill>
                <a:latin typeface="Avenir"/>
                <a:ea typeface="Avenir"/>
                <a:cs typeface="Avenir"/>
                <a:sym typeface="Avenir"/>
              </a:endParaRPr>
            </a:p>
          </p:txBody>
        </p:sp>
        <p:pic>
          <p:nvPicPr>
            <p:cNvPr id="714" name="Google Shape;714;p57"/>
            <p:cNvPicPr preferRelativeResize="0"/>
            <p:nvPr/>
          </p:nvPicPr>
          <p:blipFill rotWithShape="1">
            <a:blip r:embed="rId6">
              <a:alphaModFix/>
            </a:blip>
            <a:srcRect b="47690" l="32700" r="42280" t="46991"/>
            <a:stretch/>
          </p:blipFill>
          <p:spPr>
            <a:xfrm>
              <a:off x="270075" y="519175"/>
              <a:ext cx="880550" cy="270025"/>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8"/>
          <p:cNvSpPr txBox="1"/>
          <p:nvPr>
            <p:ph type="title"/>
          </p:nvPr>
        </p:nvSpPr>
        <p:spPr>
          <a:xfrm>
            <a:off x="387900" y="2227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latin typeface="Avenir"/>
                <a:ea typeface="Avenir"/>
                <a:cs typeface="Avenir"/>
                <a:sym typeface="Avenir"/>
              </a:rPr>
              <a:t>Writing activity</a:t>
            </a:r>
            <a:endParaRPr sz="4200">
              <a:latin typeface="Avenir"/>
              <a:ea typeface="Avenir"/>
              <a:cs typeface="Avenir"/>
              <a:sym typeface="Avenir"/>
            </a:endParaRPr>
          </a:p>
        </p:txBody>
      </p:sp>
      <p:cxnSp>
        <p:nvCxnSpPr>
          <p:cNvPr id="720" name="Google Shape;720;p58"/>
          <p:cNvCxnSpPr/>
          <p:nvPr/>
        </p:nvCxnSpPr>
        <p:spPr>
          <a:xfrm>
            <a:off x="700200" y="17300"/>
            <a:ext cx="3300" cy="2233500"/>
          </a:xfrm>
          <a:prstGeom prst="straightConnector1">
            <a:avLst/>
          </a:prstGeom>
          <a:noFill/>
          <a:ln cap="flat" cmpd="sng" w="38100">
            <a:solidFill>
              <a:srgbClr val="2B9586"/>
            </a:solidFill>
            <a:prstDash val="solid"/>
            <a:round/>
            <a:headEnd len="med" w="med" type="none"/>
            <a:tailEnd len="med" w="med" type="none"/>
          </a:ln>
        </p:spPr>
      </p:cxnSp>
      <p:cxnSp>
        <p:nvCxnSpPr>
          <p:cNvPr id="721" name="Google Shape;721;p58"/>
          <p:cNvCxnSpPr/>
          <p:nvPr/>
        </p:nvCxnSpPr>
        <p:spPr>
          <a:xfrm>
            <a:off x="691650" y="3094900"/>
            <a:ext cx="8700" cy="2062800"/>
          </a:xfrm>
          <a:prstGeom prst="straightConnector1">
            <a:avLst/>
          </a:prstGeom>
          <a:noFill/>
          <a:ln cap="flat" cmpd="sng" w="38100">
            <a:solidFill>
              <a:srgbClr val="2B9586"/>
            </a:solidFill>
            <a:prstDash val="solid"/>
            <a:round/>
            <a:headEnd len="med" w="med" type="none"/>
            <a:tailEnd len="med" w="med" type="none"/>
          </a:ln>
        </p:spPr>
      </p:cxnSp>
      <p:grpSp>
        <p:nvGrpSpPr>
          <p:cNvPr id="722" name="Google Shape;722;p58"/>
          <p:cNvGrpSpPr/>
          <p:nvPr/>
        </p:nvGrpSpPr>
        <p:grpSpPr>
          <a:xfrm>
            <a:off x="7210950" y="4688137"/>
            <a:ext cx="1871625" cy="394075"/>
            <a:chOff x="7210950" y="4688137"/>
            <a:chExt cx="1871625" cy="394075"/>
          </a:xfrm>
        </p:grpSpPr>
        <p:pic>
          <p:nvPicPr>
            <p:cNvPr id="723" name="Google Shape;723;p58"/>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724" name="Google Shape;724;p58"/>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725" name="Google Shape;725;p58"/>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grpSp>
        <p:nvGrpSpPr>
          <p:cNvPr id="730" name="Google Shape;730;p59"/>
          <p:cNvGrpSpPr/>
          <p:nvPr/>
        </p:nvGrpSpPr>
        <p:grpSpPr>
          <a:xfrm>
            <a:off x="7210950" y="4688137"/>
            <a:ext cx="1871625" cy="394075"/>
            <a:chOff x="7210950" y="4688137"/>
            <a:chExt cx="1871625" cy="394075"/>
          </a:xfrm>
        </p:grpSpPr>
        <p:pic>
          <p:nvPicPr>
            <p:cNvPr id="731" name="Google Shape;731;p59"/>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732" name="Google Shape;732;p59"/>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733" name="Google Shape;733;p59"/>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 name="Google Shape;734;p59"/>
          <p:cNvSpPr txBox="1"/>
          <p:nvPr/>
        </p:nvSpPr>
        <p:spPr>
          <a:xfrm>
            <a:off x="4817400" y="1203575"/>
            <a:ext cx="4250400" cy="32016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Create an event flyer about the </a:t>
            </a:r>
            <a:endParaRPr sz="2000">
              <a:solidFill>
                <a:schemeClr val="dk1"/>
              </a:solidFill>
              <a:highlight>
                <a:srgbClr val="FFFFFF"/>
              </a:highlight>
              <a:latin typeface="Avenir"/>
              <a:ea typeface="Avenir"/>
              <a:cs typeface="Avenir"/>
              <a:sym typeface="Avenir"/>
            </a:endParaRPr>
          </a:p>
          <a:p>
            <a:pPr indent="0" lvl="0" marL="0" rtl="0" algn="l">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first Lunar New Year celebration </a:t>
            </a:r>
            <a:endParaRPr sz="2000">
              <a:solidFill>
                <a:schemeClr val="dk1"/>
              </a:solidFill>
              <a:highlight>
                <a:srgbClr val="FFFFFF"/>
              </a:highlight>
              <a:latin typeface="Avenir"/>
              <a:ea typeface="Avenir"/>
              <a:cs typeface="Avenir"/>
              <a:sym typeface="Avenir"/>
            </a:endParaRPr>
          </a:p>
          <a:p>
            <a:pPr indent="0" lvl="0" marL="0" rtl="0" algn="l">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in San Francisco, including: </a:t>
            </a:r>
            <a:endParaRPr sz="2000">
              <a:solidFill>
                <a:schemeClr val="dk1"/>
              </a:solidFill>
              <a:highlight>
                <a:srgbClr val="FFFFFF"/>
              </a:highlight>
              <a:latin typeface="Avenir"/>
              <a:ea typeface="Avenir"/>
              <a:cs typeface="Avenir"/>
              <a:sym typeface="Avenir"/>
            </a:endParaRPr>
          </a:p>
          <a:p>
            <a:pPr indent="-355600" lvl="0" marL="457200" rtl="0" algn="l">
              <a:lnSpc>
                <a:spcPct val="150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When </a:t>
            </a:r>
            <a:endParaRPr sz="2000">
              <a:solidFill>
                <a:schemeClr val="dk1"/>
              </a:solidFill>
              <a:highlight>
                <a:srgbClr val="FFFFFF"/>
              </a:highlight>
              <a:latin typeface="Avenir"/>
              <a:ea typeface="Avenir"/>
              <a:cs typeface="Avenir"/>
              <a:sym typeface="Avenir"/>
            </a:endParaRPr>
          </a:p>
          <a:p>
            <a:pPr indent="-355600" lvl="0" marL="457200" rtl="0" algn="l">
              <a:lnSpc>
                <a:spcPct val="150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Where it took place</a:t>
            </a:r>
            <a:endParaRPr sz="2000">
              <a:solidFill>
                <a:schemeClr val="dk1"/>
              </a:solidFill>
              <a:highlight>
                <a:srgbClr val="FFFFFF"/>
              </a:highlight>
              <a:latin typeface="Avenir"/>
              <a:ea typeface="Avenir"/>
              <a:cs typeface="Avenir"/>
              <a:sym typeface="Avenir"/>
            </a:endParaRPr>
          </a:p>
          <a:p>
            <a:pPr indent="-355600" lvl="0" marL="457200" rtl="0" algn="l">
              <a:lnSpc>
                <a:spcPct val="150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What people can expect to see </a:t>
            </a:r>
            <a:endParaRPr sz="30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chemeClr val="dk1"/>
              </a:solidFill>
              <a:latin typeface="Avenir"/>
              <a:ea typeface="Avenir"/>
              <a:cs typeface="Avenir"/>
              <a:sym typeface="Avenir"/>
            </a:endParaRPr>
          </a:p>
        </p:txBody>
      </p:sp>
      <p:grpSp>
        <p:nvGrpSpPr>
          <p:cNvPr id="735" name="Google Shape;735;p59"/>
          <p:cNvGrpSpPr/>
          <p:nvPr/>
        </p:nvGrpSpPr>
        <p:grpSpPr>
          <a:xfrm>
            <a:off x="193875" y="159100"/>
            <a:ext cx="8505300" cy="651625"/>
            <a:chOff x="193875" y="159100"/>
            <a:chExt cx="8505300" cy="651625"/>
          </a:xfrm>
        </p:grpSpPr>
        <p:sp>
          <p:nvSpPr>
            <p:cNvPr id="736" name="Google Shape;736;p59"/>
            <p:cNvSpPr txBox="1"/>
            <p:nvPr/>
          </p:nvSpPr>
          <p:spPr>
            <a:xfrm>
              <a:off x="193875" y="159100"/>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Writing Activity: Option 1</a:t>
              </a:r>
              <a:endParaRPr b="1" i="0" sz="3000" u="none" cap="none" strike="noStrike">
                <a:solidFill>
                  <a:srgbClr val="000000"/>
                </a:solidFill>
                <a:latin typeface="Avenir"/>
                <a:ea typeface="Avenir"/>
                <a:cs typeface="Avenir"/>
                <a:sym typeface="Avenir"/>
              </a:endParaRPr>
            </a:p>
          </p:txBody>
        </p:sp>
        <p:pic>
          <p:nvPicPr>
            <p:cNvPr id="737" name="Google Shape;737;p59"/>
            <p:cNvPicPr preferRelativeResize="0"/>
            <p:nvPr/>
          </p:nvPicPr>
          <p:blipFill rotWithShape="1">
            <a:blip r:embed="rId5">
              <a:alphaModFix/>
            </a:blip>
            <a:srcRect b="47690" l="32700" r="42280" t="46991"/>
            <a:stretch/>
          </p:blipFill>
          <p:spPr>
            <a:xfrm>
              <a:off x="260825" y="540700"/>
              <a:ext cx="880550" cy="270025"/>
            </a:xfrm>
            <a:prstGeom prst="rect">
              <a:avLst/>
            </a:prstGeom>
            <a:noFill/>
            <a:ln>
              <a:noFill/>
            </a:ln>
          </p:spPr>
        </p:pic>
      </p:grpSp>
      <p:sp>
        <p:nvSpPr>
          <p:cNvPr id="738" name="Google Shape;738;p59"/>
          <p:cNvSpPr txBox="1"/>
          <p:nvPr/>
        </p:nvSpPr>
        <p:spPr>
          <a:xfrm>
            <a:off x="117663" y="4270913"/>
            <a:ext cx="451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700">
                <a:solidFill>
                  <a:schemeClr val="dk1"/>
                </a:solidFill>
                <a:highlight>
                  <a:srgbClr val="FFFFFF"/>
                </a:highlight>
              </a:rPr>
              <a:t>Image: Chinese New Year in San Francisco, 1875 | </a:t>
            </a:r>
            <a:r>
              <a:rPr lang="en" sz="700">
                <a:solidFill>
                  <a:schemeClr val="dk1"/>
                </a:solidFill>
              </a:rPr>
              <a:t>University of California</a:t>
            </a:r>
            <a:endParaRPr sz="700">
              <a:solidFill>
                <a:schemeClr val="dk1"/>
              </a:solidFill>
            </a:endParaRPr>
          </a:p>
          <a:p>
            <a:pPr indent="0" lvl="0" marL="0" rtl="0" algn="ctr">
              <a:spcBef>
                <a:spcPts val="0"/>
              </a:spcBef>
              <a:spcAft>
                <a:spcPts val="0"/>
              </a:spcAft>
              <a:buNone/>
            </a:pPr>
            <a:r>
              <a:t/>
            </a:r>
            <a:endParaRPr sz="700">
              <a:latin typeface="Avenir"/>
              <a:ea typeface="Avenir"/>
              <a:cs typeface="Avenir"/>
              <a:sym typeface="Avenir"/>
            </a:endParaRPr>
          </a:p>
        </p:txBody>
      </p:sp>
      <p:pic>
        <p:nvPicPr>
          <p:cNvPr id="739" name="Google Shape;739;p59"/>
          <p:cNvPicPr preferRelativeResize="0"/>
          <p:nvPr/>
        </p:nvPicPr>
        <p:blipFill>
          <a:blip r:embed="rId6">
            <a:alphaModFix/>
          </a:blip>
          <a:stretch>
            <a:fillRect/>
          </a:stretch>
        </p:blipFill>
        <p:spPr>
          <a:xfrm>
            <a:off x="228600" y="1129750"/>
            <a:ext cx="4433399" cy="32173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0"/>
          <p:cNvSpPr txBox="1"/>
          <p:nvPr/>
        </p:nvSpPr>
        <p:spPr>
          <a:xfrm>
            <a:off x="4537500" y="1072300"/>
            <a:ext cx="4543200" cy="7497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900">
              <a:solidFill>
                <a:schemeClr val="dk1"/>
              </a:solidFill>
              <a:latin typeface="Avenir"/>
              <a:ea typeface="Avenir"/>
              <a:cs typeface="Avenir"/>
              <a:sym typeface="Avenir"/>
            </a:endParaRPr>
          </a:p>
        </p:txBody>
      </p:sp>
      <p:grpSp>
        <p:nvGrpSpPr>
          <p:cNvPr id="745" name="Google Shape;745;p60"/>
          <p:cNvGrpSpPr/>
          <p:nvPr/>
        </p:nvGrpSpPr>
        <p:grpSpPr>
          <a:xfrm>
            <a:off x="7210950" y="4688137"/>
            <a:ext cx="1871625" cy="394075"/>
            <a:chOff x="7210950" y="4688137"/>
            <a:chExt cx="1871625" cy="394075"/>
          </a:xfrm>
        </p:grpSpPr>
        <p:pic>
          <p:nvPicPr>
            <p:cNvPr id="746" name="Google Shape;746;p60"/>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747" name="Google Shape;747;p60"/>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748" name="Google Shape;748;p60"/>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9" name="Google Shape;749;p60"/>
          <p:cNvSpPr txBox="1"/>
          <p:nvPr/>
        </p:nvSpPr>
        <p:spPr>
          <a:xfrm>
            <a:off x="5783400" y="1549700"/>
            <a:ext cx="3360600" cy="22935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0"/>
              </a:spcBef>
              <a:spcAft>
                <a:spcPts val="0"/>
              </a:spcAft>
              <a:buNone/>
            </a:pPr>
            <a:r>
              <a:rPr lang="en" sz="2000">
                <a:solidFill>
                  <a:schemeClr val="dk1"/>
                </a:solidFill>
                <a:highlight>
                  <a:srgbClr val="FFFFFF"/>
                </a:highlight>
                <a:latin typeface="Avenir"/>
                <a:ea typeface="Avenir"/>
                <a:cs typeface="Avenir"/>
                <a:sym typeface="Avenir"/>
              </a:rPr>
              <a:t>Draw and describe the differences between Lunar New Year celebrations in the United States in the past and present. </a:t>
            </a:r>
            <a:endParaRPr sz="1900">
              <a:solidFill>
                <a:schemeClr val="dk1"/>
              </a:solidFill>
              <a:latin typeface="Avenir"/>
              <a:ea typeface="Avenir"/>
              <a:cs typeface="Avenir"/>
              <a:sym typeface="Avenir"/>
            </a:endParaRPr>
          </a:p>
        </p:txBody>
      </p:sp>
      <p:pic>
        <p:nvPicPr>
          <p:cNvPr id="750" name="Google Shape;750;p60"/>
          <p:cNvPicPr preferRelativeResize="0"/>
          <p:nvPr/>
        </p:nvPicPr>
        <p:blipFill rotWithShape="1">
          <a:blip r:embed="rId5">
            <a:alphaModFix/>
          </a:blip>
          <a:srcRect b="3896" l="6769" r="6213" t="2444"/>
          <a:stretch/>
        </p:blipFill>
        <p:spPr>
          <a:xfrm>
            <a:off x="268084" y="1072300"/>
            <a:ext cx="2606831" cy="3248311"/>
          </a:xfrm>
          <a:prstGeom prst="rect">
            <a:avLst/>
          </a:prstGeom>
          <a:noFill/>
          <a:ln>
            <a:noFill/>
          </a:ln>
        </p:spPr>
      </p:pic>
      <p:sp>
        <p:nvSpPr>
          <p:cNvPr id="751" name="Google Shape;751;p60"/>
          <p:cNvSpPr txBox="1"/>
          <p:nvPr/>
        </p:nvSpPr>
        <p:spPr>
          <a:xfrm>
            <a:off x="-391725" y="4239647"/>
            <a:ext cx="3926400" cy="26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Avenir"/>
                <a:ea typeface="Avenir"/>
                <a:cs typeface="Avenir"/>
                <a:sym typeface="Avenir"/>
              </a:rPr>
              <a:t>Image: Woodcarving of New Year’s in San Francisco’s Chinatown | Harper’s Weekly </a:t>
            </a:r>
            <a:endParaRPr sz="500">
              <a:latin typeface="Avenir"/>
              <a:ea typeface="Avenir"/>
              <a:cs typeface="Avenir"/>
              <a:sym typeface="Avenir"/>
            </a:endParaRPr>
          </a:p>
        </p:txBody>
      </p:sp>
      <p:pic>
        <p:nvPicPr>
          <p:cNvPr id="752" name="Google Shape;752;p60"/>
          <p:cNvPicPr preferRelativeResize="0"/>
          <p:nvPr/>
        </p:nvPicPr>
        <p:blipFill rotWithShape="1">
          <a:blip r:embed="rId6">
            <a:alphaModFix/>
          </a:blip>
          <a:srcRect b="0" l="0" r="17552" t="0"/>
          <a:stretch/>
        </p:blipFill>
        <p:spPr>
          <a:xfrm>
            <a:off x="3008918" y="1099596"/>
            <a:ext cx="2606833" cy="3193722"/>
          </a:xfrm>
          <a:prstGeom prst="rect">
            <a:avLst/>
          </a:prstGeom>
          <a:noFill/>
          <a:ln>
            <a:noFill/>
          </a:ln>
        </p:spPr>
      </p:pic>
      <p:sp>
        <p:nvSpPr>
          <p:cNvPr id="753" name="Google Shape;753;p60"/>
          <p:cNvSpPr txBox="1"/>
          <p:nvPr/>
        </p:nvSpPr>
        <p:spPr>
          <a:xfrm>
            <a:off x="2349108" y="4216457"/>
            <a:ext cx="3926400" cy="26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Avenir"/>
                <a:ea typeface="Avenir"/>
                <a:cs typeface="Avenir"/>
                <a:sym typeface="Avenir"/>
              </a:rPr>
              <a:t>Image: Lunar New Year celebration in San Francisco | Santiago Mejia, The Chronicle</a:t>
            </a:r>
            <a:endParaRPr sz="500">
              <a:latin typeface="Avenir"/>
              <a:ea typeface="Avenir"/>
              <a:cs typeface="Avenir"/>
              <a:sym typeface="Avenir"/>
            </a:endParaRPr>
          </a:p>
        </p:txBody>
      </p:sp>
      <p:grpSp>
        <p:nvGrpSpPr>
          <p:cNvPr id="754" name="Google Shape;754;p60"/>
          <p:cNvGrpSpPr/>
          <p:nvPr/>
        </p:nvGrpSpPr>
        <p:grpSpPr>
          <a:xfrm>
            <a:off x="193875" y="159100"/>
            <a:ext cx="8505300" cy="651625"/>
            <a:chOff x="193875" y="159100"/>
            <a:chExt cx="8505300" cy="651625"/>
          </a:xfrm>
        </p:grpSpPr>
        <p:sp>
          <p:nvSpPr>
            <p:cNvPr id="755" name="Google Shape;755;p60"/>
            <p:cNvSpPr txBox="1"/>
            <p:nvPr/>
          </p:nvSpPr>
          <p:spPr>
            <a:xfrm>
              <a:off x="193875" y="159100"/>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Writing Activity: Option 2</a:t>
              </a:r>
              <a:endParaRPr b="1" i="0" sz="3000" u="none" cap="none" strike="noStrike">
                <a:solidFill>
                  <a:srgbClr val="000000"/>
                </a:solidFill>
                <a:latin typeface="Avenir"/>
                <a:ea typeface="Avenir"/>
                <a:cs typeface="Avenir"/>
                <a:sym typeface="Avenir"/>
              </a:endParaRPr>
            </a:p>
          </p:txBody>
        </p:sp>
        <p:pic>
          <p:nvPicPr>
            <p:cNvPr id="756" name="Google Shape;756;p60"/>
            <p:cNvPicPr preferRelativeResize="0"/>
            <p:nvPr/>
          </p:nvPicPr>
          <p:blipFill rotWithShape="1">
            <a:blip r:embed="rId7">
              <a:alphaModFix/>
            </a:blip>
            <a:srcRect b="47690" l="32700" r="42280" t="46991"/>
            <a:stretch/>
          </p:blipFill>
          <p:spPr>
            <a:xfrm>
              <a:off x="260825" y="540700"/>
              <a:ext cx="880550" cy="270025"/>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grpSp>
        <p:nvGrpSpPr>
          <p:cNvPr id="761" name="Google Shape;761;p61"/>
          <p:cNvGrpSpPr/>
          <p:nvPr/>
        </p:nvGrpSpPr>
        <p:grpSpPr>
          <a:xfrm>
            <a:off x="7210950" y="4688137"/>
            <a:ext cx="1871625" cy="394075"/>
            <a:chOff x="7210950" y="4688137"/>
            <a:chExt cx="1871625" cy="394075"/>
          </a:xfrm>
        </p:grpSpPr>
        <p:pic>
          <p:nvPicPr>
            <p:cNvPr id="762" name="Google Shape;762;p61"/>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763" name="Google Shape;763;p61"/>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764" name="Google Shape;764;p61"/>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5" name="Google Shape;765;p61"/>
          <p:cNvSpPr txBox="1"/>
          <p:nvPr/>
        </p:nvSpPr>
        <p:spPr>
          <a:xfrm>
            <a:off x="319350" y="1188500"/>
            <a:ext cx="8505300" cy="461700"/>
          </a:xfrm>
          <a:prstGeom prst="rect">
            <a:avLst/>
          </a:prstGeom>
          <a:noFill/>
          <a:ln>
            <a:noFill/>
          </a:ln>
        </p:spPr>
        <p:txBody>
          <a:bodyPr anchorCtr="0" anchor="t" bIns="68575" lIns="68575" spcFirstLastPara="1" rIns="68575" wrap="square" tIns="68575">
            <a:spAutoFit/>
          </a:bodyPr>
          <a:lstStyle/>
          <a:p>
            <a:pPr indent="0" lvl="0" marL="0" rtl="0" algn="ctr">
              <a:lnSpc>
                <a:spcPct val="150000"/>
              </a:lnSpc>
              <a:spcBef>
                <a:spcPts val="0"/>
              </a:spcBef>
              <a:spcAft>
                <a:spcPts val="0"/>
              </a:spcAft>
              <a:buNone/>
            </a:pPr>
            <a:r>
              <a:rPr lang="en" sz="2100">
                <a:solidFill>
                  <a:schemeClr val="dk1"/>
                </a:solidFill>
                <a:highlight>
                  <a:srgbClr val="FFFFFF"/>
                </a:highlight>
                <a:latin typeface="Avenir"/>
                <a:ea typeface="Avenir"/>
                <a:cs typeface="Avenir"/>
                <a:sym typeface="Avenir"/>
              </a:rPr>
              <a:t>Draw and describe your favorite part of a Lunar New Year celebration </a:t>
            </a:r>
            <a:endParaRPr sz="2100">
              <a:solidFill>
                <a:schemeClr val="dk1"/>
              </a:solidFill>
              <a:latin typeface="Avenir"/>
              <a:ea typeface="Avenir"/>
              <a:cs typeface="Avenir"/>
              <a:sym typeface="Avenir"/>
            </a:endParaRPr>
          </a:p>
        </p:txBody>
      </p:sp>
      <p:sp>
        <p:nvSpPr>
          <p:cNvPr id="766" name="Google Shape;766;p61"/>
          <p:cNvSpPr txBox="1"/>
          <p:nvPr/>
        </p:nvSpPr>
        <p:spPr>
          <a:xfrm>
            <a:off x="2333568" y="3878475"/>
            <a:ext cx="4527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chemeClr val="dk1"/>
                </a:solidFill>
                <a:latin typeface="Avenir"/>
                <a:ea typeface="Avenir"/>
                <a:cs typeface="Avenir"/>
                <a:sym typeface="Avenir"/>
              </a:rPr>
              <a:t>Image: </a:t>
            </a:r>
            <a:r>
              <a:rPr lang="en" sz="600">
                <a:solidFill>
                  <a:srgbClr val="444444"/>
                </a:solidFill>
                <a:highlight>
                  <a:srgbClr val="FFFFFF"/>
                </a:highlight>
              </a:rPr>
              <a:t>Soaring Phoenix lion dances |  Soaring Phoenix</a:t>
            </a:r>
            <a:r>
              <a:rPr lang="en" sz="600">
                <a:solidFill>
                  <a:schemeClr val="dk1"/>
                </a:solidFill>
              </a:rPr>
              <a:t> Co. </a:t>
            </a:r>
            <a:endParaRPr sz="600"/>
          </a:p>
        </p:txBody>
      </p:sp>
      <p:pic>
        <p:nvPicPr>
          <p:cNvPr id="767" name="Google Shape;767;p61"/>
          <p:cNvPicPr preferRelativeResize="0"/>
          <p:nvPr/>
        </p:nvPicPr>
        <p:blipFill rotWithShape="1">
          <a:blip r:embed="rId5">
            <a:alphaModFix/>
          </a:blip>
          <a:srcRect b="0" l="14969" r="22212" t="20134"/>
          <a:stretch/>
        </p:blipFill>
        <p:spPr>
          <a:xfrm>
            <a:off x="3257268" y="1951025"/>
            <a:ext cx="2696499" cy="2005625"/>
          </a:xfrm>
          <a:prstGeom prst="rect">
            <a:avLst/>
          </a:prstGeom>
          <a:noFill/>
          <a:ln>
            <a:noFill/>
          </a:ln>
        </p:spPr>
      </p:pic>
      <p:pic>
        <p:nvPicPr>
          <p:cNvPr id="768" name="Google Shape;768;p61"/>
          <p:cNvPicPr preferRelativeResize="0"/>
          <p:nvPr/>
        </p:nvPicPr>
        <p:blipFill rotWithShape="1">
          <a:blip r:embed="rId6">
            <a:alphaModFix/>
          </a:blip>
          <a:srcRect b="0" l="9026" r="13158" t="0"/>
          <a:stretch/>
        </p:blipFill>
        <p:spPr>
          <a:xfrm>
            <a:off x="383843" y="1951025"/>
            <a:ext cx="2747600" cy="1987100"/>
          </a:xfrm>
          <a:prstGeom prst="rect">
            <a:avLst/>
          </a:prstGeom>
          <a:noFill/>
          <a:ln>
            <a:noFill/>
          </a:ln>
        </p:spPr>
      </p:pic>
      <p:sp>
        <p:nvSpPr>
          <p:cNvPr id="769" name="Google Shape;769;p61"/>
          <p:cNvSpPr txBox="1"/>
          <p:nvPr/>
        </p:nvSpPr>
        <p:spPr>
          <a:xfrm>
            <a:off x="193875" y="3878475"/>
            <a:ext cx="30456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chemeClr val="dk1"/>
                </a:solidFill>
                <a:latin typeface="Avenir"/>
                <a:ea typeface="Avenir"/>
                <a:cs typeface="Avenir"/>
                <a:sym typeface="Avenir"/>
              </a:rPr>
              <a:t>Image: </a:t>
            </a:r>
            <a:r>
              <a:rPr lang="en" sz="600">
                <a:solidFill>
                  <a:srgbClr val="444444"/>
                </a:solidFill>
                <a:highlight>
                  <a:srgbClr val="FFFFFF"/>
                </a:highlight>
              </a:rPr>
              <a:t>Yusheng Cantonese dish |  twomeows/Getty Images</a:t>
            </a:r>
            <a:endParaRPr sz="600"/>
          </a:p>
        </p:txBody>
      </p:sp>
      <p:pic>
        <p:nvPicPr>
          <p:cNvPr id="770" name="Google Shape;770;p61"/>
          <p:cNvPicPr preferRelativeResize="0"/>
          <p:nvPr/>
        </p:nvPicPr>
        <p:blipFill rotWithShape="1">
          <a:blip r:embed="rId7">
            <a:alphaModFix/>
          </a:blip>
          <a:srcRect b="3892" l="0" r="5347" t="0"/>
          <a:stretch/>
        </p:blipFill>
        <p:spPr>
          <a:xfrm>
            <a:off x="6079593" y="1951025"/>
            <a:ext cx="2696501" cy="2005625"/>
          </a:xfrm>
          <a:prstGeom prst="rect">
            <a:avLst/>
          </a:prstGeom>
          <a:noFill/>
          <a:ln>
            <a:noFill/>
          </a:ln>
        </p:spPr>
      </p:pic>
      <p:sp>
        <p:nvSpPr>
          <p:cNvPr id="771" name="Google Shape;771;p61"/>
          <p:cNvSpPr txBox="1"/>
          <p:nvPr/>
        </p:nvSpPr>
        <p:spPr>
          <a:xfrm>
            <a:off x="5971575" y="3878475"/>
            <a:ext cx="29481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solidFill>
                  <a:schemeClr val="dk1"/>
                </a:solidFill>
                <a:latin typeface="Avenir"/>
                <a:ea typeface="Avenir"/>
                <a:cs typeface="Avenir"/>
                <a:sym typeface="Avenir"/>
              </a:rPr>
              <a:t>Image: </a:t>
            </a:r>
            <a:r>
              <a:rPr lang="en" sz="600">
                <a:solidFill>
                  <a:srgbClr val="444444"/>
                </a:solidFill>
                <a:highlight>
                  <a:srgbClr val="FFFFFF"/>
                </a:highlight>
              </a:rPr>
              <a:t>Lucky Money on Lunar New Year | Pexels</a:t>
            </a:r>
            <a:endParaRPr sz="600"/>
          </a:p>
        </p:txBody>
      </p:sp>
      <p:grpSp>
        <p:nvGrpSpPr>
          <p:cNvPr id="772" name="Google Shape;772;p61"/>
          <p:cNvGrpSpPr/>
          <p:nvPr/>
        </p:nvGrpSpPr>
        <p:grpSpPr>
          <a:xfrm>
            <a:off x="193875" y="159100"/>
            <a:ext cx="8505300" cy="651625"/>
            <a:chOff x="193875" y="159100"/>
            <a:chExt cx="8505300" cy="651625"/>
          </a:xfrm>
        </p:grpSpPr>
        <p:sp>
          <p:nvSpPr>
            <p:cNvPr id="773" name="Google Shape;773;p61"/>
            <p:cNvSpPr txBox="1"/>
            <p:nvPr/>
          </p:nvSpPr>
          <p:spPr>
            <a:xfrm>
              <a:off x="193875" y="159100"/>
              <a:ext cx="85053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solidFill>
                    <a:schemeClr val="dk1"/>
                  </a:solidFill>
                  <a:latin typeface="Avenir"/>
                  <a:ea typeface="Avenir"/>
                  <a:cs typeface="Avenir"/>
                  <a:sym typeface="Avenir"/>
                </a:rPr>
                <a:t>Writing Activity: Option 3</a:t>
              </a:r>
              <a:endParaRPr b="1" i="0" sz="3000" u="none" cap="none" strike="noStrike">
                <a:solidFill>
                  <a:srgbClr val="000000"/>
                </a:solidFill>
                <a:latin typeface="Avenir"/>
                <a:ea typeface="Avenir"/>
                <a:cs typeface="Avenir"/>
                <a:sym typeface="Avenir"/>
              </a:endParaRPr>
            </a:p>
          </p:txBody>
        </p:sp>
        <p:pic>
          <p:nvPicPr>
            <p:cNvPr id="774" name="Google Shape;774;p61"/>
            <p:cNvPicPr preferRelativeResize="0"/>
            <p:nvPr/>
          </p:nvPicPr>
          <p:blipFill rotWithShape="1">
            <a:blip r:embed="rId8">
              <a:alphaModFix/>
            </a:blip>
            <a:srcRect b="47690" l="32700" r="42280" t="46991"/>
            <a:stretch/>
          </p:blipFill>
          <p:spPr>
            <a:xfrm>
              <a:off x="260825" y="540700"/>
              <a:ext cx="880550" cy="270025"/>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pSp>
        <p:nvGrpSpPr>
          <p:cNvPr id="109" name="Google Shape;109;p17"/>
          <p:cNvGrpSpPr/>
          <p:nvPr/>
        </p:nvGrpSpPr>
        <p:grpSpPr>
          <a:xfrm>
            <a:off x="7210950" y="4688137"/>
            <a:ext cx="1871625" cy="394075"/>
            <a:chOff x="7210950" y="4688137"/>
            <a:chExt cx="1871625" cy="394075"/>
          </a:xfrm>
        </p:grpSpPr>
        <p:pic>
          <p:nvPicPr>
            <p:cNvPr id="110" name="Google Shape;110;p17"/>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111" name="Google Shape;111;p17"/>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112" name="Google Shape;112;p17"/>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7"/>
          <p:cNvSpPr txBox="1"/>
          <p:nvPr/>
        </p:nvSpPr>
        <p:spPr>
          <a:xfrm>
            <a:off x="5308375" y="1647075"/>
            <a:ext cx="3923700" cy="2047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000"/>
              </a:spcAft>
              <a:buNone/>
            </a:pPr>
            <a:r>
              <a:rPr lang="en" sz="2200">
                <a:latin typeface="Avenir"/>
                <a:ea typeface="Avenir"/>
                <a:cs typeface="Avenir"/>
                <a:sym typeface="Avenir"/>
              </a:rPr>
              <a:t>Early Lunar New Year celebrations started in the 1850s. These celebrations were small. </a:t>
            </a:r>
            <a:endParaRPr sz="2200">
              <a:latin typeface="Avenir"/>
              <a:ea typeface="Avenir"/>
              <a:cs typeface="Avenir"/>
              <a:sym typeface="Avenir"/>
            </a:endParaRPr>
          </a:p>
        </p:txBody>
      </p:sp>
      <p:grpSp>
        <p:nvGrpSpPr>
          <p:cNvPr id="114" name="Google Shape;114;p17"/>
          <p:cNvGrpSpPr/>
          <p:nvPr/>
        </p:nvGrpSpPr>
        <p:grpSpPr>
          <a:xfrm>
            <a:off x="193875" y="159100"/>
            <a:ext cx="8874000" cy="705850"/>
            <a:chOff x="117675" y="82900"/>
            <a:chExt cx="8874000" cy="705850"/>
          </a:xfrm>
        </p:grpSpPr>
        <p:sp>
          <p:nvSpPr>
            <p:cNvPr id="115" name="Google Shape;115;p17"/>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First Lunar New Year Celebrations in the U.S.</a:t>
              </a:r>
              <a:endParaRPr b="1" i="0" sz="3000" u="none" cap="none" strike="noStrike">
                <a:solidFill>
                  <a:srgbClr val="000000"/>
                </a:solidFill>
                <a:latin typeface="Avenir"/>
                <a:ea typeface="Avenir"/>
                <a:cs typeface="Avenir"/>
                <a:sym typeface="Avenir"/>
              </a:endParaRPr>
            </a:p>
          </p:txBody>
        </p:sp>
        <p:pic>
          <p:nvPicPr>
            <p:cNvPr id="116" name="Google Shape;116;p17"/>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sp>
        <p:nvSpPr>
          <p:cNvPr id="117" name="Google Shape;117;p17"/>
          <p:cNvSpPr txBox="1"/>
          <p:nvPr/>
        </p:nvSpPr>
        <p:spPr>
          <a:xfrm>
            <a:off x="395450" y="4526050"/>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men gathering in Chinatown, San Francisco, CA 1850-60s (SF Chronicles) </a:t>
            </a:r>
            <a:endParaRPr sz="700">
              <a:latin typeface="Avenir"/>
              <a:ea typeface="Avenir"/>
              <a:cs typeface="Avenir"/>
              <a:sym typeface="Avenir"/>
            </a:endParaRPr>
          </a:p>
        </p:txBody>
      </p:sp>
      <p:pic>
        <p:nvPicPr>
          <p:cNvPr id="118" name="Google Shape;118;p17"/>
          <p:cNvPicPr preferRelativeResize="0"/>
          <p:nvPr/>
        </p:nvPicPr>
        <p:blipFill rotWithShape="1">
          <a:blip r:embed="rId6">
            <a:alphaModFix/>
          </a:blip>
          <a:srcRect b="0" l="0" r="0" t="3288"/>
          <a:stretch/>
        </p:blipFill>
        <p:spPr>
          <a:xfrm>
            <a:off x="362100" y="1097275"/>
            <a:ext cx="4585298" cy="3498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8"/>
          <p:cNvPicPr preferRelativeResize="0"/>
          <p:nvPr/>
        </p:nvPicPr>
        <p:blipFill>
          <a:blip r:embed="rId3">
            <a:alphaModFix/>
          </a:blip>
          <a:stretch>
            <a:fillRect/>
          </a:stretch>
        </p:blipFill>
        <p:spPr>
          <a:xfrm>
            <a:off x="318725" y="995375"/>
            <a:ext cx="3956524" cy="3837574"/>
          </a:xfrm>
          <a:prstGeom prst="rect">
            <a:avLst/>
          </a:prstGeom>
          <a:noFill/>
          <a:ln>
            <a:noFill/>
          </a:ln>
        </p:spPr>
      </p:pic>
      <p:grpSp>
        <p:nvGrpSpPr>
          <p:cNvPr id="124" name="Google Shape;124;p18"/>
          <p:cNvGrpSpPr/>
          <p:nvPr/>
        </p:nvGrpSpPr>
        <p:grpSpPr>
          <a:xfrm>
            <a:off x="7210950" y="4688137"/>
            <a:ext cx="1871625" cy="394075"/>
            <a:chOff x="7210950" y="4688137"/>
            <a:chExt cx="1871625" cy="394075"/>
          </a:xfrm>
        </p:grpSpPr>
        <p:pic>
          <p:nvPicPr>
            <p:cNvPr id="125" name="Google Shape;125;p18"/>
            <p:cNvPicPr preferRelativeResize="0"/>
            <p:nvPr/>
          </p:nvPicPr>
          <p:blipFill rotWithShape="1">
            <a:blip r:embed="rId4">
              <a:alphaModFix/>
            </a:blip>
            <a:srcRect b="0" l="0" r="0" t="0"/>
            <a:stretch/>
          </p:blipFill>
          <p:spPr>
            <a:xfrm>
              <a:off x="8688500" y="4688137"/>
              <a:ext cx="394075" cy="394075"/>
            </a:xfrm>
            <a:prstGeom prst="rect">
              <a:avLst/>
            </a:prstGeom>
            <a:noFill/>
            <a:ln>
              <a:noFill/>
            </a:ln>
          </p:spPr>
        </p:pic>
        <p:pic>
          <p:nvPicPr>
            <p:cNvPr id="126" name="Google Shape;126;p18"/>
            <p:cNvPicPr preferRelativeResize="0"/>
            <p:nvPr/>
          </p:nvPicPr>
          <p:blipFill rotWithShape="1">
            <a:blip r:embed="rId5">
              <a:alphaModFix/>
            </a:blip>
            <a:srcRect b="26795" l="50624" r="546" t="28730"/>
            <a:stretch/>
          </p:blipFill>
          <p:spPr>
            <a:xfrm>
              <a:off x="7210950" y="4726037"/>
              <a:ext cx="1235453" cy="318251"/>
            </a:xfrm>
            <a:prstGeom prst="rect">
              <a:avLst/>
            </a:prstGeom>
            <a:noFill/>
            <a:ln>
              <a:noFill/>
            </a:ln>
          </p:spPr>
        </p:pic>
        <p:sp>
          <p:nvSpPr>
            <p:cNvPr id="127" name="Google Shape;127;p18"/>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 name="Google Shape;128;p18"/>
          <p:cNvSpPr txBox="1"/>
          <p:nvPr/>
        </p:nvSpPr>
        <p:spPr>
          <a:xfrm>
            <a:off x="4509600" y="1548150"/>
            <a:ext cx="4088400" cy="2047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000"/>
              </a:spcAft>
              <a:buNone/>
            </a:pPr>
            <a:r>
              <a:rPr lang="en" sz="2200">
                <a:latin typeface="Avenir"/>
                <a:ea typeface="Avenir"/>
                <a:cs typeface="Avenir"/>
                <a:sym typeface="Avenir"/>
              </a:rPr>
              <a:t>They were done in secret. This is because Chinese </a:t>
            </a:r>
            <a:r>
              <a:rPr lang="en" sz="2000">
                <a:latin typeface="Open Sans SemiBold"/>
                <a:ea typeface="Open Sans SemiBold"/>
                <a:cs typeface="Open Sans SemiBold"/>
                <a:sym typeface="Open Sans SemiBold"/>
              </a:rPr>
              <a:t>immigrants</a:t>
            </a:r>
            <a:r>
              <a:rPr lang="en" sz="2200">
                <a:latin typeface="Avenir"/>
                <a:ea typeface="Avenir"/>
                <a:cs typeface="Avenir"/>
                <a:sym typeface="Avenir"/>
              </a:rPr>
              <a:t> were unwelcomed. They were treated badly. </a:t>
            </a:r>
            <a:endParaRPr sz="2200">
              <a:latin typeface="Avenir"/>
              <a:ea typeface="Avenir"/>
              <a:cs typeface="Avenir"/>
              <a:sym typeface="Avenir"/>
            </a:endParaRPr>
          </a:p>
        </p:txBody>
      </p:sp>
      <p:sp>
        <p:nvSpPr>
          <p:cNvPr id="129" name="Google Shape;129;p18"/>
          <p:cNvSpPr txBox="1"/>
          <p:nvPr/>
        </p:nvSpPr>
        <p:spPr>
          <a:xfrm>
            <a:off x="135338" y="4738913"/>
            <a:ext cx="4323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immigrants at the San Francisco custom-house | Harper’s Weekly; Library of Congress</a:t>
            </a:r>
            <a:endParaRPr sz="700">
              <a:latin typeface="Avenir"/>
              <a:ea typeface="Avenir"/>
              <a:cs typeface="Avenir"/>
              <a:sym typeface="Avenir"/>
            </a:endParaRPr>
          </a:p>
        </p:txBody>
      </p:sp>
      <p:grpSp>
        <p:nvGrpSpPr>
          <p:cNvPr id="130" name="Google Shape;130;p18"/>
          <p:cNvGrpSpPr/>
          <p:nvPr/>
        </p:nvGrpSpPr>
        <p:grpSpPr>
          <a:xfrm>
            <a:off x="193875" y="159100"/>
            <a:ext cx="8874000" cy="705850"/>
            <a:chOff x="117675" y="82900"/>
            <a:chExt cx="8874000" cy="705850"/>
          </a:xfrm>
        </p:grpSpPr>
        <p:sp>
          <p:nvSpPr>
            <p:cNvPr id="131" name="Google Shape;131;p18"/>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First Lunar New Year Celebrations in the U.S.</a:t>
              </a:r>
              <a:endParaRPr b="1" i="0" sz="3000" u="none" cap="none" strike="noStrike">
                <a:solidFill>
                  <a:srgbClr val="000000"/>
                </a:solidFill>
                <a:latin typeface="Avenir"/>
                <a:ea typeface="Avenir"/>
                <a:cs typeface="Avenir"/>
                <a:sym typeface="Avenir"/>
              </a:endParaRPr>
            </a:p>
          </p:txBody>
        </p:sp>
        <p:pic>
          <p:nvPicPr>
            <p:cNvPr id="132" name="Google Shape;132;p18"/>
            <p:cNvPicPr preferRelativeResize="0"/>
            <p:nvPr/>
          </p:nvPicPr>
          <p:blipFill rotWithShape="1">
            <a:blip r:embed="rId6">
              <a:alphaModFix/>
            </a:blip>
            <a:srcRect b="47690" l="32700" r="42280" t="46991"/>
            <a:stretch/>
          </p:blipFill>
          <p:spPr>
            <a:xfrm>
              <a:off x="166525" y="518725"/>
              <a:ext cx="880550" cy="270025"/>
            </a:xfrm>
            <a:prstGeom prst="rect">
              <a:avLst/>
            </a:prstGeom>
            <a:noFill/>
            <a:ln>
              <a:noFill/>
            </a:ln>
          </p:spPr>
        </p:pic>
      </p:grpSp>
      <p:cxnSp>
        <p:nvCxnSpPr>
          <p:cNvPr id="133" name="Google Shape;133;p18"/>
          <p:cNvCxnSpPr/>
          <p:nvPr/>
        </p:nvCxnSpPr>
        <p:spPr>
          <a:xfrm>
            <a:off x="7048275" y="2505850"/>
            <a:ext cx="1438500" cy="9600"/>
          </a:xfrm>
          <a:prstGeom prst="straightConnector1">
            <a:avLst/>
          </a:prstGeom>
          <a:noFill/>
          <a:ln cap="flat" cmpd="sng" w="19050">
            <a:solidFill>
              <a:srgbClr val="EDB50D"/>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pSp>
        <p:nvGrpSpPr>
          <p:cNvPr id="138" name="Google Shape;138;p19"/>
          <p:cNvGrpSpPr/>
          <p:nvPr/>
        </p:nvGrpSpPr>
        <p:grpSpPr>
          <a:xfrm>
            <a:off x="7210950" y="4688137"/>
            <a:ext cx="1871625" cy="394075"/>
            <a:chOff x="7210950" y="4688137"/>
            <a:chExt cx="1871625" cy="394075"/>
          </a:xfrm>
        </p:grpSpPr>
        <p:pic>
          <p:nvPicPr>
            <p:cNvPr id="139" name="Google Shape;139;p19"/>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140" name="Google Shape;140;p19"/>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141" name="Google Shape;141;p19"/>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 name="Google Shape;142;p19"/>
          <p:cNvSpPr txBox="1"/>
          <p:nvPr/>
        </p:nvSpPr>
        <p:spPr>
          <a:xfrm>
            <a:off x="5620625" y="1867050"/>
            <a:ext cx="3523500" cy="15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000"/>
              </a:spcAft>
              <a:buNone/>
            </a:pPr>
            <a:r>
              <a:rPr lang="en" sz="2200">
                <a:latin typeface="Avenir"/>
                <a:ea typeface="Avenir"/>
                <a:cs typeface="Avenir"/>
                <a:sym typeface="Avenir"/>
              </a:rPr>
              <a:t>But, they were proud of their culture. They wanted to </a:t>
            </a:r>
            <a:r>
              <a:rPr lang="en" sz="2200">
                <a:latin typeface="Avenir"/>
                <a:ea typeface="Avenir"/>
                <a:cs typeface="Avenir"/>
                <a:sym typeface="Avenir"/>
              </a:rPr>
              <a:t>celebrate</a:t>
            </a:r>
            <a:r>
              <a:rPr lang="en" sz="2200">
                <a:latin typeface="Avenir"/>
                <a:ea typeface="Avenir"/>
                <a:cs typeface="Avenir"/>
                <a:sym typeface="Avenir"/>
              </a:rPr>
              <a:t>. </a:t>
            </a:r>
            <a:endParaRPr sz="2200">
              <a:latin typeface="Avenir"/>
              <a:ea typeface="Avenir"/>
              <a:cs typeface="Avenir"/>
              <a:sym typeface="Avenir"/>
            </a:endParaRPr>
          </a:p>
        </p:txBody>
      </p:sp>
      <p:sp>
        <p:nvSpPr>
          <p:cNvPr id="143" name="Google Shape;143;p19"/>
          <p:cNvSpPr txBox="1"/>
          <p:nvPr/>
        </p:nvSpPr>
        <p:spPr>
          <a:xfrm>
            <a:off x="319250" y="4504450"/>
            <a:ext cx="5147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Chinese immigrants dressed in traditional Chinese clothes, San Francisco, CA  (</a:t>
            </a:r>
            <a:r>
              <a:rPr lang="en" sz="700">
                <a:solidFill>
                  <a:schemeClr val="dk1"/>
                </a:solidFill>
                <a:latin typeface="Avenir"/>
                <a:ea typeface="Avenir"/>
                <a:cs typeface="Avenir"/>
                <a:sym typeface="Avenir"/>
              </a:rPr>
              <a:t>chroniclingamerica.loc.gov</a:t>
            </a:r>
            <a:r>
              <a:rPr lang="en" sz="700">
                <a:latin typeface="Avenir"/>
                <a:ea typeface="Avenir"/>
                <a:cs typeface="Avenir"/>
                <a:sym typeface="Avenir"/>
              </a:rPr>
              <a:t>) </a:t>
            </a:r>
            <a:endParaRPr sz="700">
              <a:latin typeface="Avenir"/>
              <a:ea typeface="Avenir"/>
              <a:cs typeface="Avenir"/>
              <a:sym typeface="Avenir"/>
            </a:endParaRPr>
          </a:p>
        </p:txBody>
      </p:sp>
      <p:grpSp>
        <p:nvGrpSpPr>
          <p:cNvPr id="144" name="Google Shape;144;p19"/>
          <p:cNvGrpSpPr/>
          <p:nvPr/>
        </p:nvGrpSpPr>
        <p:grpSpPr>
          <a:xfrm>
            <a:off x="193875" y="82900"/>
            <a:ext cx="8874000" cy="705850"/>
            <a:chOff x="117675" y="82900"/>
            <a:chExt cx="8874000" cy="705850"/>
          </a:xfrm>
        </p:grpSpPr>
        <p:sp>
          <p:nvSpPr>
            <p:cNvPr id="145" name="Google Shape;145;p19"/>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First Lunar New Year Celebrations in the U.S.</a:t>
              </a:r>
              <a:endParaRPr b="1" i="0" sz="3000" u="none" cap="none" strike="noStrike">
                <a:solidFill>
                  <a:srgbClr val="000000"/>
                </a:solidFill>
                <a:latin typeface="Avenir"/>
                <a:ea typeface="Avenir"/>
                <a:cs typeface="Avenir"/>
                <a:sym typeface="Avenir"/>
              </a:endParaRPr>
            </a:p>
          </p:txBody>
        </p:sp>
        <p:pic>
          <p:nvPicPr>
            <p:cNvPr id="146" name="Google Shape;146;p19"/>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pic>
        <p:nvPicPr>
          <p:cNvPr id="147" name="Google Shape;147;p19"/>
          <p:cNvPicPr preferRelativeResize="0"/>
          <p:nvPr/>
        </p:nvPicPr>
        <p:blipFill rotWithShape="1">
          <a:blip r:embed="rId6">
            <a:alphaModFix/>
          </a:blip>
          <a:srcRect b="0" l="0" r="0" t="10047"/>
          <a:stretch/>
        </p:blipFill>
        <p:spPr>
          <a:xfrm>
            <a:off x="395450" y="1296450"/>
            <a:ext cx="4518601" cy="3284199"/>
          </a:xfrm>
          <a:prstGeom prst="rect">
            <a:avLst/>
          </a:prstGeom>
          <a:noFill/>
          <a:ln>
            <a:noFill/>
          </a:ln>
        </p:spPr>
      </p:pic>
      <p:pic>
        <p:nvPicPr>
          <p:cNvPr id="148" name="Google Shape;148;p19"/>
          <p:cNvPicPr preferRelativeResize="0"/>
          <p:nvPr/>
        </p:nvPicPr>
        <p:blipFill>
          <a:blip r:embed="rId7">
            <a:alphaModFix/>
          </a:blip>
          <a:stretch>
            <a:fillRect/>
          </a:stretch>
        </p:blipFill>
        <p:spPr>
          <a:xfrm>
            <a:off x="319250" y="934425"/>
            <a:ext cx="5147601" cy="36462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20"/>
          <p:cNvGrpSpPr/>
          <p:nvPr/>
        </p:nvGrpSpPr>
        <p:grpSpPr>
          <a:xfrm>
            <a:off x="7210950" y="4688137"/>
            <a:ext cx="1871625" cy="394075"/>
            <a:chOff x="7210950" y="4688137"/>
            <a:chExt cx="1871625" cy="394075"/>
          </a:xfrm>
        </p:grpSpPr>
        <p:pic>
          <p:nvPicPr>
            <p:cNvPr id="154" name="Google Shape;154;p20"/>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155" name="Google Shape;155;p20"/>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156" name="Google Shape;156;p20"/>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 name="Google Shape;157;p20"/>
          <p:cNvSpPr txBox="1"/>
          <p:nvPr/>
        </p:nvSpPr>
        <p:spPr>
          <a:xfrm>
            <a:off x="4870075" y="1769788"/>
            <a:ext cx="4065000" cy="2047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000"/>
              </a:spcAft>
              <a:buClr>
                <a:schemeClr val="dk1"/>
              </a:buClr>
              <a:buSzPts val="1100"/>
              <a:buFont typeface="Arial"/>
              <a:buNone/>
            </a:pPr>
            <a:r>
              <a:rPr lang="en" sz="2200">
                <a:solidFill>
                  <a:schemeClr val="dk1"/>
                </a:solidFill>
                <a:latin typeface="Avenir"/>
                <a:ea typeface="Avenir"/>
                <a:cs typeface="Avenir"/>
                <a:sym typeface="Avenir"/>
              </a:rPr>
              <a:t>The first </a:t>
            </a:r>
            <a:r>
              <a:rPr lang="en" sz="2000">
                <a:solidFill>
                  <a:schemeClr val="dk1"/>
                </a:solidFill>
                <a:latin typeface="Open Sans SemiBold"/>
                <a:ea typeface="Open Sans SemiBold"/>
                <a:cs typeface="Open Sans SemiBold"/>
                <a:sym typeface="Open Sans SemiBold"/>
              </a:rPr>
              <a:t>public</a:t>
            </a:r>
            <a:r>
              <a:rPr lang="en" sz="2200">
                <a:solidFill>
                  <a:schemeClr val="dk1"/>
                </a:solidFill>
                <a:latin typeface="Avenir"/>
                <a:ea typeface="Avenir"/>
                <a:cs typeface="Avenir"/>
                <a:sym typeface="Avenir"/>
              </a:rPr>
              <a:t> Lunar New Year celebration was in 1860. The Chinese American community in San Francisco hosted it. </a:t>
            </a:r>
            <a:endParaRPr sz="2200">
              <a:latin typeface="Avenir"/>
              <a:ea typeface="Avenir"/>
              <a:cs typeface="Avenir"/>
              <a:sym typeface="Avenir"/>
            </a:endParaRPr>
          </a:p>
        </p:txBody>
      </p:sp>
      <p:sp>
        <p:nvSpPr>
          <p:cNvPr id="158" name="Google Shape;158;p20"/>
          <p:cNvSpPr txBox="1"/>
          <p:nvPr/>
        </p:nvSpPr>
        <p:spPr>
          <a:xfrm>
            <a:off x="193863" y="4270913"/>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solidFill>
                  <a:schemeClr val="dk1"/>
                </a:solidFill>
                <a:highlight>
                  <a:srgbClr val="FFFFFF"/>
                </a:highlight>
              </a:rPr>
              <a:t>Image</a:t>
            </a:r>
            <a:r>
              <a:rPr lang="en" sz="700">
                <a:solidFill>
                  <a:srgbClr val="757575"/>
                </a:solidFill>
                <a:highlight>
                  <a:srgbClr val="FFFFFF"/>
                </a:highlight>
              </a:rPr>
              <a:t>: C</a:t>
            </a:r>
            <a:r>
              <a:rPr lang="en" sz="700">
                <a:solidFill>
                  <a:schemeClr val="dk1"/>
                </a:solidFill>
                <a:highlight>
                  <a:srgbClr val="FFFFFF"/>
                </a:highlight>
              </a:rPr>
              <a:t>hinese New Year in San Francisco  | </a:t>
            </a:r>
            <a:r>
              <a:rPr lang="en" sz="700">
                <a:solidFill>
                  <a:schemeClr val="dk1"/>
                </a:solidFill>
              </a:rPr>
              <a:t>University of California</a:t>
            </a:r>
            <a:endParaRPr sz="700">
              <a:solidFill>
                <a:schemeClr val="dk1"/>
              </a:solidFill>
            </a:endParaRPr>
          </a:p>
        </p:txBody>
      </p:sp>
      <p:grpSp>
        <p:nvGrpSpPr>
          <p:cNvPr id="159" name="Google Shape;159;p20"/>
          <p:cNvGrpSpPr/>
          <p:nvPr/>
        </p:nvGrpSpPr>
        <p:grpSpPr>
          <a:xfrm>
            <a:off x="193875" y="82900"/>
            <a:ext cx="8874000" cy="705850"/>
            <a:chOff x="117675" y="82900"/>
            <a:chExt cx="8874000" cy="705850"/>
          </a:xfrm>
        </p:grpSpPr>
        <p:sp>
          <p:nvSpPr>
            <p:cNvPr id="160" name="Google Shape;160;p20"/>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First Lunar New Year Celebrations in the U.S.</a:t>
              </a:r>
              <a:endParaRPr b="1" i="0" sz="3000" u="none" cap="none" strike="noStrike">
                <a:solidFill>
                  <a:srgbClr val="000000"/>
                </a:solidFill>
                <a:latin typeface="Avenir"/>
                <a:ea typeface="Avenir"/>
                <a:cs typeface="Avenir"/>
                <a:sym typeface="Avenir"/>
              </a:endParaRPr>
            </a:p>
          </p:txBody>
        </p:sp>
        <p:pic>
          <p:nvPicPr>
            <p:cNvPr id="161" name="Google Shape;161;p20"/>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pic>
        <p:nvPicPr>
          <p:cNvPr id="162" name="Google Shape;162;p20"/>
          <p:cNvPicPr preferRelativeResize="0"/>
          <p:nvPr/>
        </p:nvPicPr>
        <p:blipFill>
          <a:blip r:embed="rId6">
            <a:alphaModFix/>
          </a:blip>
          <a:stretch>
            <a:fillRect/>
          </a:stretch>
        </p:blipFill>
        <p:spPr>
          <a:xfrm>
            <a:off x="304800" y="1129750"/>
            <a:ext cx="4433399" cy="3217381"/>
          </a:xfrm>
          <a:prstGeom prst="rect">
            <a:avLst/>
          </a:prstGeom>
          <a:noFill/>
          <a:ln>
            <a:noFill/>
          </a:ln>
        </p:spPr>
      </p:pic>
      <p:cxnSp>
        <p:nvCxnSpPr>
          <p:cNvPr id="163" name="Google Shape;163;p20"/>
          <p:cNvCxnSpPr/>
          <p:nvPr/>
        </p:nvCxnSpPr>
        <p:spPr>
          <a:xfrm flipH="1" rot="10800000">
            <a:off x="5992425" y="2242125"/>
            <a:ext cx="810600" cy="10800"/>
          </a:xfrm>
          <a:prstGeom prst="straightConnector1">
            <a:avLst/>
          </a:prstGeom>
          <a:noFill/>
          <a:ln cap="flat" cmpd="sng" w="19050">
            <a:solidFill>
              <a:srgbClr val="EDB50D"/>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21"/>
          <p:cNvGrpSpPr/>
          <p:nvPr/>
        </p:nvGrpSpPr>
        <p:grpSpPr>
          <a:xfrm>
            <a:off x="7210950" y="4688137"/>
            <a:ext cx="1871625" cy="394075"/>
            <a:chOff x="7210950" y="4688137"/>
            <a:chExt cx="1871625" cy="394075"/>
          </a:xfrm>
        </p:grpSpPr>
        <p:pic>
          <p:nvPicPr>
            <p:cNvPr id="169" name="Google Shape;169;p21"/>
            <p:cNvPicPr preferRelativeResize="0"/>
            <p:nvPr/>
          </p:nvPicPr>
          <p:blipFill rotWithShape="1">
            <a:blip r:embed="rId3">
              <a:alphaModFix/>
            </a:blip>
            <a:srcRect b="0" l="0" r="0" t="0"/>
            <a:stretch/>
          </p:blipFill>
          <p:spPr>
            <a:xfrm>
              <a:off x="8688500" y="4688137"/>
              <a:ext cx="394075" cy="394075"/>
            </a:xfrm>
            <a:prstGeom prst="rect">
              <a:avLst/>
            </a:prstGeom>
            <a:noFill/>
            <a:ln>
              <a:noFill/>
            </a:ln>
          </p:spPr>
        </p:pic>
        <p:pic>
          <p:nvPicPr>
            <p:cNvPr id="170" name="Google Shape;170;p21"/>
            <p:cNvPicPr preferRelativeResize="0"/>
            <p:nvPr/>
          </p:nvPicPr>
          <p:blipFill rotWithShape="1">
            <a:blip r:embed="rId4">
              <a:alphaModFix/>
            </a:blip>
            <a:srcRect b="26795" l="50624" r="546" t="28730"/>
            <a:stretch/>
          </p:blipFill>
          <p:spPr>
            <a:xfrm>
              <a:off x="7210950" y="4726037"/>
              <a:ext cx="1235453" cy="318251"/>
            </a:xfrm>
            <a:prstGeom prst="rect">
              <a:avLst/>
            </a:prstGeom>
            <a:noFill/>
            <a:ln>
              <a:noFill/>
            </a:ln>
          </p:spPr>
        </p:pic>
        <p:sp>
          <p:nvSpPr>
            <p:cNvPr id="171" name="Google Shape;171;p21"/>
            <p:cNvSpPr/>
            <p:nvPr/>
          </p:nvSpPr>
          <p:spPr>
            <a:xfrm>
              <a:off x="8514800" y="4791700"/>
              <a:ext cx="173700" cy="186900"/>
            </a:xfrm>
            <a:prstGeom prst="mathMultiply">
              <a:avLst>
                <a:gd fmla="val 23520" name="adj1"/>
              </a:avLst>
            </a:prstGeom>
            <a:solidFill>
              <a:srgbClr val="2222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 name="Google Shape;172;p21"/>
          <p:cNvSpPr txBox="1"/>
          <p:nvPr/>
        </p:nvSpPr>
        <p:spPr>
          <a:xfrm>
            <a:off x="4725850" y="1752938"/>
            <a:ext cx="3902700" cy="2047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000"/>
              </a:spcAft>
              <a:buNone/>
            </a:pPr>
            <a:r>
              <a:rPr lang="en" sz="2200">
                <a:latin typeface="Avenir"/>
                <a:ea typeface="Avenir"/>
                <a:cs typeface="Avenir"/>
                <a:sym typeface="Avenir"/>
              </a:rPr>
              <a:t>They combined their Chinese </a:t>
            </a:r>
            <a:r>
              <a:rPr lang="en" sz="2000">
                <a:latin typeface="Open Sans SemiBold"/>
                <a:ea typeface="Open Sans SemiBold"/>
                <a:cs typeface="Open Sans SemiBold"/>
                <a:sym typeface="Open Sans SemiBold"/>
              </a:rPr>
              <a:t>traditions</a:t>
            </a:r>
            <a:r>
              <a:rPr lang="en" sz="2200">
                <a:latin typeface="Avenir"/>
                <a:ea typeface="Avenir"/>
                <a:cs typeface="Avenir"/>
                <a:sym typeface="Avenir"/>
              </a:rPr>
              <a:t> with American ways. They hosted a </a:t>
            </a:r>
            <a:r>
              <a:rPr lang="en" sz="2000">
                <a:latin typeface="Open Sans SemiBold"/>
                <a:ea typeface="Open Sans SemiBold"/>
                <a:cs typeface="Open Sans SemiBold"/>
                <a:sym typeface="Open Sans SemiBold"/>
              </a:rPr>
              <a:t>festival</a:t>
            </a:r>
            <a:r>
              <a:rPr lang="en" sz="2200">
                <a:latin typeface="Avenir"/>
                <a:ea typeface="Avenir"/>
                <a:cs typeface="Avenir"/>
                <a:sym typeface="Avenir"/>
              </a:rPr>
              <a:t>. They hosted a </a:t>
            </a:r>
            <a:r>
              <a:rPr lang="en" sz="2000">
                <a:latin typeface="Open Sans SemiBold"/>
                <a:ea typeface="Open Sans SemiBold"/>
                <a:cs typeface="Open Sans SemiBold"/>
                <a:sym typeface="Open Sans SemiBold"/>
              </a:rPr>
              <a:t>parade</a:t>
            </a:r>
            <a:r>
              <a:rPr lang="en" sz="2200">
                <a:latin typeface="Avenir"/>
                <a:ea typeface="Avenir"/>
                <a:cs typeface="Avenir"/>
                <a:sym typeface="Avenir"/>
              </a:rPr>
              <a:t>. </a:t>
            </a:r>
            <a:endParaRPr sz="2200">
              <a:latin typeface="Avenir"/>
              <a:ea typeface="Avenir"/>
              <a:cs typeface="Avenir"/>
              <a:sym typeface="Avenir"/>
            </a:endParaRPr>
          </a:p>
        </p:txBody>
      </p:sp>
      <p:grpSp>
        <p:nvGrpSpPr>
          <p:cNvPr id="173" name="Google Shape;173;p21"/>
          <p:cNvGrpSpPr/>
          <p:nvPr/>
        </p:nvGrpSpPr>
        <p:grpSpPr>
          <a:xfrm>
            <a:off x="193875" y="82900"/>
            <a:ext cx="8874000" cy="705850"/>
            <a:chOff x="117675" y="82900"/>
            <a:chExt cx="8874000" cy="705850"/>
          </a:xfrm>
        </p:grpSpPr>
        <p:sp>
          <p:nvSpPr>
            <p:cNvPr id="174" name="Google Shape;174;p21"/>
            <p:cNvSpPr txBox="1"/>
            <p:nvPr/>
          </p:nvSpPr>
          <p:spPr>
            <a:xfrm>
              <a:off x="117675" y="82900"/>
              <a:ext cx="8874000" cy="531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3000">
                  <a:latin typeface="Avenir"/>
                  <a:ea typeface="Avenir"/>
                  <a:cs typeface="Avenir"/>
                  <a:sym typeface="Avenir"/>
                </a:rPr>
                <a:t>Early</a:t>
              </a:r>
              <a:r>
                <a:rPr b="1" lang="en" sz="3000">
                  <a:latin typeface="Avenir"/>
                  <a:ea typeface="Avenir"/>
                  <a:cs typeface="Avenir"/>
                  <a:sym typeface="Avenir"/>
                </a:rPr>
                <a:t> Lunar New Year Traditions</a:t>
              </a:r>
              <a:endParaRPr b="1" i="0" sz="3000" u="none" cap="none" strike="noStrike">
                <a:solidFill>
                  <a:srgbClr val="000000"/>
                </a:solidFill>
                <a:latin typeface="Avenir"/>
                <a:ea typeface="Avenir"/>
                <a:cs typeface="Avenir"/>
                <a:sym typeface="Avenir"/>
              </a:endParaRPr>
            </a:p>
          </p:txBody>
        </p:sp>
        <p:pic>
          <p:nvPicPr>
            <p:cNvPr id="175" name="Google Shape;175;p21"/>
            <p:cNvPicPr preferRelativeResize="0"/>
            <p:nvPr/>
          </p:nvPicPr>
          <p:blipFill rotWithShape="1">
            <a:blip r:embed="rId5">
              <a:alphaModFix/>
            </a:blip>
            <a:srcRect b="47690" l="32700" r="42280" t="46991"/>
            <a:stretch/>
          </p:blipFill>
          <p:spPr>
            <a:xfrm>
              <a:off x="166525" y="518725"/>
              <a:ext cx="880550" cy="270025"/>
            </a:xfrm>
            <a:prstGeom prst="rect">
              <a:avLst/>
            </a:prstGeom>
            <a:noFill/>
            <a:ln>
              <a:noFill/>
            </a:ln>
          </p:spPr>
        </p:pic>
      </p:grpSp>
      <p:sp>
        <p:nvSpPr>
          <p:cNvPr id="176" name="Google Shape;176;p21"/>
          <p:cNvSpPr txBox="1"/>
          <p:nvPr/>
        </p:nvSpPr>
        <p:spPr>
          <a:xfrm>
            <a:off x="-16587" y="4688113"/>
            <a:ext cx="4518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Avenir"/>
                <a:ea typeface="Avenir"/>
                <a:cs typeface="Avenir"/>
                <a:sym typeface="Avenir"/>
              </a:rPr>
              <a:t>Image: Woodcarving of New Year’s in San Francisco’s Chinatown | Harper’s Weekly </a:t>
            </a:r>
            <a:endParaRPr sz="700">
              <a:latin typeface="Avenir"/>
              <a:ea typeface="Avenir"/>
              <a:cs typeface="Avenir"/>
              <a:sym typeface="Avenir"/>
            </a:endParaRPr>
          </a:p>
        </p:txBody>
      </p:sp>
      <p:pic>
        <p:nvPicPr>
          <p:cNvPr id="177" name="Google Shape;177;p21"/>
          <p:cNvPicPr preferRelativeResize="0"/>
          <p:nvPr/>
        </p:nvPicPr>
        <p:blipFill rotWithShape="1">
          <a:blip r:embed="rId6">
            <a:alphaModFix/>
          </a:blip>
          <a:srcRect b="2323" l="6748" r="5261" t="2447"/>
          <a:stretch/>
        </p:blipFill>
        <p:spPr>
          <a:xfrm>
            <a:off x="381875" y="907550"/>
            <a:ext cx="4009800" cy="3862274"/>
          </a:xfrm>
          <a:prstGeom prst="rect">
            <a:avLst/>
          </a:prstGeom>
          <a:noFill/>
          <a:ln>
            <a:noFill/>
          </a:ln>
        </p:spPr>
      </p:pic>
      <p:cxnSp>
        <p:nvCxnSpPr>
          <p:cNvPr id="178" name="Google Shape;178;p21"/>
          <p:cNvCxnSpPr/>
          <p:nvPr/>
        </p:nvCxnSpPr>
        <p:spPr>
          <a:xfrm flipH="1" rot="10800000">
            <a:off x="4851025" y="2681700"/>
            <a:ext cx="1193700" cy="12000"/>
          </a:xfrm>
          <a:prstGeom prst="straightConnector1">
            <a:avLst/>
          </a:prstGeom>
          <a:noFill/>
          <a:ln cap="flat" cmpd="sng" w="19050">
            <a:solidFill>
              <a:srgbClr val="EDB50D"/>
            </a:solidFill>
            <a:prstDash val="solid"/>
            <a:round/>
            <a:headEnd len="med" w="med" type="none"/>
            <a:tailEnd len="med" w="med" type="none"/>
          </a:ln>
        </p:spPr>
      </p:cxnSp>
      <p:cxnSp>
        <p:nvCxnSpPr>
          <p:cNvPr id="179" name="Google Shape;179;p21"/>
          <p:cNvCxnSpPr/>
          <p:nvPr/>
        </p:nvCxnSpPr>
        <p:spPr>
          <a:xfrm>
            <a:off x="7377350" y="3186800"/>
            <a:ext cx="953400" cy="300"/>
          </a:xfrm>
          <a:prstGeom prst="straightConnector1">
            <a:avLst/>
          </a:prstGeom>
          <a:noFill/>
          <a:ln cap="flat" cmpd="sng" w="19050">
            <a:solidFill>
              <a:srgbClr val="EDB50D"/>
            </a:solidFill>
            <a:prstDash val="solid"/>
            <a:round/>
            <a:headEnd len="med" w="med" type="none"/>
            <a:tailEnd len="med" w="med" type="none"/>
          </a:ln>
        </p:spPr>
      </p:cxnSp>
      <p:cxnSp>
        <p:nvCxnSpPr>
          <p:cNvPr id="180" name="Google Shape;180;p21"/>
          <p:cNvCxnSpPr/>
          <p:nvPr/>
        </p:nvCxnSpPr>
        <p:spPr>
          <a:xfrm flipH="1" rot="10800000">
            <a:off x="6639525" y="3714875"/>
            <a:ext cx="900000" cy="9000"/>
          </a:xfrm>
          <a:prstGeom prst="straightConnector1">
            <a:avLst/>
          </a:prstGeom>
          <a:noFill/>
          <a:ln cap="flat" cmpd="sng" w="19050">
            <a:solidFill>
              <a:srgbClr val="EDB50D"/>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